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4"/>
  </p:notesMasterIdLst>
  <p:sldIdLst>
    <p:sldId id="256" r:id="rId2"/>
    <p:sldId id="259" r:id="rId3"/>
    <p:sldId id="260" r:id="rId4"/>
    <p:sldId id="262" r:id="rId5"/>
    <p:sldId id="265" r:id="rId6"/>
    <p:sldId id="305" r:id="rId7"/>
    <p:sldId id="267" r:id="rId8"/>
    <p:sldId id="257" r:id="rId9"/>
    <p:sldId id="273" r:id="rId10"/>
    <p:sldId id="274" r:id="rId11"/>
    <p:sldId id="275" r:id="rId12"/>
    <p:sldId id="278" r:id="rId13"/>
    <p:sldId id="294" r:id="rId14"/>
    <p:sldId id="295" r:id="rId15"/>
    <p:sldId id="280" r:id="rId16"/>
    <p:sldId id="281" r:id="rId17"/>
    <p:sldId id="282" r:id="rId18"/>
    <p:sldId id="283" r:id="rId19"/>
    <p:sldId id="284" r:id="rId20"/>
    <p:sldId id="285" r:id="rId21"/>
    <p:sldId id="306" r:id="rId22"/>
    <p:sldId id="301" r:id="rId23"/>
    <p:sldId id="303" r:id="rId24"/>
    <p:sldId id="286" r:id="rId25"/>
    <p:sldId id="287" r:id="rId26"/>
    <p:sldId id="309" r:id="rId27"/>
    <p:sldId id="290" r:id="rId28"/>
    <p:sldId id="302" r:id="rId29"/>
    <p:sldId id="291" r:id="rId30"/>
    <p:sldId id="292" r:id="rId31"/>
    <p:sldId id="293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65A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2.wmf"/><Relationship Id="rId7" Type="http://schemas.openxmlformats.org/officeDocument/2006/relationships/image" Target="../media/image60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47.wmf"/><Relationship Id="rId9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70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47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52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F95D3-F13D-4D9C-98BE-ECD22CFF888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296D-E85E-4BB7-882B-8C7B4AA1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296D-E85E-4BB7-882B-8C7B4AA142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744055-FAAC-4728-8D56-570DD3351D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95A79C-A150-42E9-AA45-CB0D501D38F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A3867B-BEC6-4D19-A319-7348CFD9538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E35F58-C6EB-4F2B-8F8C-165722D5C0A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94F9A8-D2EE-4A1A-8A36-6ACC3DC4D59E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41552D-9B2D-49C2-9999-AC6B77A3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7.gi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slide" Target="slide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terijal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PRILOG%201%20Materijal%20za%20grupni%20rad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63.emf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5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8.bin"/><Relationship Id="rId7" Type="http://schemas.openxmlformats.org/officeDocument/2006/relationships/image" Target="file:///C:\Documents%20and%20Settings\USER\Desktop\Desktop\eks.%20f-ja\&#269;etvrtak\Matematika%20-%202_razred_files\primjer_1_files\l_e_files\e_f_2_1.gi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png"/><Relationship Id="rId5" Type="http://schemas.openxmlformats.org/officeDocument/2006/relationships/image" Target="file:///C:\Documents%20and%20Settings\USER\Desktop\Desktop\eks.%20f-ja\&#269;etvrtak\Matematika%20-%202_razred_files\primjer_1_files\l_e_files\e_f_1_1.gif" TargetMode="External"/><Relationship Id="rId10" Type="http://schemas.openxmlformats.org/officeDocument/2006/relationships/oleObject" Target="../embeddings/oleObject51.bin"/><Relationship Id="rId4" Type="http://schemas.openxmlformats.org/officeDocument/2006/relationships/image" Target="../media/image72.png"/><Relationship Id="rId9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gif"/><Relationship Id="rId3" Type="http://schemas.openxmlformats.org/officeDocument/2006/relationships/oleObject" Target="../embeddings/oleObject52.bin"/><Relationship Id="rId7" Type="http://schemas.openxmlformats.org/officeDocument/2006/relationships/image" Target="../media/image55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gif"/><Relationship Id="rId5" Type="http://schemas.openxmlformats.org/officeDocument/2006/relationships/image" Target="../media/image51.emf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4.bin"/><Relationship Id="rId7" Type="http://schemas.openxmlformats.org/officeDocument/2006/relationships/image" Target="file:///C:\Documents%20and%20Settings\USER\Desktop\Desktop\eks.%20f-ja\&#269;etvrtak\Matematika%20-%202_razred_files\primjer_1_files\l_e_files\e_f_2_1.gi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png"/><Relationship Id="rId11" Type="http://schemas.openxmlformats.org/officeDocument/2006/relationships/image" Target="../media/image80.gif"/><Relationship Id="rId5" Type="http://schemas.openxmlformats.org/officeDocument/2006/relationships/image" Target="file:///C:\Documents%20and%20Settings\USER\Desktop\Desktop\eks.%20f-ja\&#269;etvrtak\Matematika%20-%202_razred_files\primjer_1_files\l_e_files\e_f_1_1.gif" TargetMode="External"/><Relationship Id="rId10" Type="http://schemas.openxmlformats.org/officeDocument/2006/relationships/image" Target="../media/image79.gif"/><Relationship Id="rId4" Type="http://schemas.openxmlformats.org/officeDocument/2006/relationships/image" Target="../media/image72.png"/><Relationship Id="rId9" Type="http://schemas.openxmlformats.org/officeDocument/2006/relationships/oleObject" Target="../embeddings/oleObject5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exponencial.ggb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382000" cy="1600200"/>
          </a:xfrm>
        </p:spPr>
        <p:txBody>
          <a:bodyPr>
            <a:normAutofit fontScale="55000" lnSpcReduction="20000"/>
          </a:bodyPr>
          <a:lstStyle/>
          <a:p>
            <a:endParaRPr lang="sr-Cyrl-RS" dirty="0" smtClean="0"/>
          </a:p>
          <a:p>
            <a:pPr algn="l"/>
            <a:r>
              <a:rPr lang="sr-Cyrl-RS" dirty="0" smtClean="0"/>
              <a:t>Средња школа   “17. септембар” Лајковац</a:t>
            </a:r>
          </a:p>
          <a:p>
            <a:r>
              <a:rPr lang="sr-Cyrl-RS" dirty="0" smtClean="0"/>
              <a:t>               </a:t>
            </a:r>
          </a:p>
          <a:p>
            <a:endParaRPr lang="sr-Cyrl-RS" dirty="0" smtClean="0"/>
          </a:p>
          <a:p>
            <a:r>
              <a:rPr lang="sr-Cyrl-RS" dirty="0" smtClean="0"/>
              <a:t>                                                                                                        Аутор</a:t>
            </a:r>
          </a:p>
          <a:p>
            <a:pPr algn="r"/>
            <a:r>
              <a:rPr lang="sr-Cyrl-RS" dirty="0" smtClean="0"/>
              <a:t>Надежда Поповић, професор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ЕКСПОНЕНЦИЈАЛНА ФУНКЦИЈА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285750"/>
            <a:ext cx="8839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sr-Cyrl-CS" sz="2400" dirty="0">
                <a:cs typeface="Times New Roman" pitchFamily="18" charset="0"/>
              </a:rPr>
              <a:t>Својства степена са рационалним изложиоцем </a:t>
            </a:r>
            <a:r>
              <a:rPr lang="sr-Cyrl-CS" sz="2400" dirty="0" smtClean="0">
                <a:cs typeface="Times New Roman" pitchFamily="18" charset="0"/>
              </a:rPr>
              <a:t>преносе </a:t>
            </a:r>
            <a:r>
              <a:rPr lang="sr-Cyrl-CS" sz="2400" dirty="0">
                <a:cs typeface="Times New Roman" pitchFamily="18" charset="0"/>
              </a:rPr>
              <a:t>се и на степене чији је експонент реалан број.</a:t>
            </a:r>
            <a:endParaRPr lang="sr-Cyrl-CS" sz="2400" dirty="0"/>
          </a:p>
          <a:p>
            <a:endParaRPr lang="en-US" sz="2000" b="1" dirty="0">
              <a:cs typeface="Times New Roman" pitchFamily="18" charset="0"/>
            </a:endParaRPr>
          </a:p>
          <a:p>
            <a:r>
              <a:rPr lang="sr-Cyrl-CS" sz="2400" b="1" u="sng" dirty="0">
                <a:cs typeface="Times New Roman" pitchFamily="18" charset="0"/>
              </a:rPr>
              <a:t>Својства степена</a:t>
            </a:r>
            <a:r>
              <a:rPr lang="sr-Cyrl-CS" sz="2400" u="sng" dirty="0">
                <a:cs typeface="Times New Roman" pitchFamily="18" charset="0"/>
              </a:rPr>
              <a:t>:</a:t>
            </a:r>
            <a:r>
              <a:rPr lang="en-US" sz="2400" u="sng" dirty="0">
                <a:cs typeface="Times New Roman" pitchFamily="18" charset="0"/>
              </a:rPr>
              <a:t> </a:t>
            </a:r>
            <a:r>
              <a:rPr lang="sr-Cyrl-CS" sz="2400" u="sng" dirty="0">
                <a:cs typeface="Times New Roman" pitchFamily="18" charset="0"/>
              </a:rPr>
              <a:t> </a:t>
            </a:r>
            <a:endParaRPr lang="en-US" sz="2400" u="sng" dirty="0" smtClean="0">
              <a:cs typeface="Times New Roman" pitchFamily="18" charset="0"/>
            </a:endParaRPr>
          </a:p>
          <a:p>
            <a:r>
              <a:rPr lang="sr-Cyrl-CS" sz="2400" dirty="0" smtClean="0">
                <a:cs typeface="Times New Roman" pitchFamily="18" charset="0"/>
              </a:rPr>
              <a:t>Нека </a:t>
            </a:r>
            <a:r>
              <a:rPr lang="sr-Cyrl-CS" sz="2400" dirty="0">
                <a:cs typeface="Times New Roman" pitchFamily="18" charset="0"/>
              </a:rPr>
              <a:t>је </a:t>
            </a:r>
            <a:endParaRPr lang="sr-Cyrl-CS" sz="2400" dirty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143000" y="1600200"/>
          <a:ext cx="2745440" cy="609600"/>
        </p:xfrm>
        <a:graphic>
          <a:graphicData uri="http://schemas.openxmlformats.org/presentationml/2006/ole">
            <p:oleObj spid="_x0000_s55298" name="Equation" r:id="rId3" imgW="1143000" imgH="228600" progId="">
              <p:embed/>
            </p:oleObj>
          </a:graphicData>
        </a:graphic>
      </p:graphicFrame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5651500" y="549275"/>
            <a:ext cx="1798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sr-Cyrl-CS" sz="1200" b="1">
                <a:cs typeface="Times New Roman" pitchFamily="18" charset="0"/>
              </a:rPr>
              <a:t>						</a:t>
            </a:r>
            <a:r>
              <a:rPr lang="sr-Cyrl-CS" sz="1200">
                <a:cs typeface="Times New Roman" pitchFamily="18" charset="0"/>
              </a:rPr>
              <a:t> </a:t>
            </a:r>
            <a:endParaRPr lang="sr-Cyrl-CS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36513" y="617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-34925" y="6172200"/>
          <a:ext cx="114300" cy="219075"/>
        </p:xfrm>
        <a:graphic>
          <a:graphicData uri="http://schemas.openxmlformats.org/presentationml/2006/ole">
            <p:oleObj spid="_x0000_s55300" name="Equation" r:id="rId4" imgW="114151" imgH="215619" progId="">
              <p:embed/>
            </p:oleObj>
          </a:graphicData>
        </a:graphic>
      </p:graphicFrame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-34925" y="639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381000" y="2286000"/>
            <a:ext cx="457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Cyrl-CS" sz="1400" dirty="0">
                <a:cs typeface="Times New Roman" pitchFamily="18" charset="0"/>
              </a:rPr>
              <a:t> </a:t>
            </a:r>
            <a:r>
              <a:rPr lang="sr-Cyrl-CS" sz="2400" dirty="0">
                <a:cs typeface="Times New Roman" pitchFamily="18" charset="0"/>
              </a:rPr>
              <a:t>онда важи:</a:t>
            </a:r>
            <a:endParaRPr lang="en-US" sz="2400" dirty="0"/>
          </a:p>
          <a:p>
            <a:r>
              <a:rPr lang="sr-Cyrl-CS" sz="1400" b="1" dirty="0">
                <a:cs typeface="Times New Roman" pitchFamily="18" charset="0"/>
              </a:rPr>
              <a:t>	</a:t>
            </a:r>
            <a:endParaRPr lang="en-US" dirty="0"/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2209800" y="2624138"/>
            <a:ext cx="2209800" cy="42862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pic>
        <p:nvPicPr>
          <p:cNvPr id="13" name="Picture 12" descr="ef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676400"/>
            <a:ext cx="2971800" cy="5002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071563" y="714375"/>
            <a:ext cx="743665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sz="1200" dirty="0">
                <a:cs typeface="Times New Roman" pitchFamily="18" charset="0"/>
              </a:rPr>
              <a:t>         </a:t>
            </a:r>
            <a:r>
              <a:rPr lang="sr-Cyrl-CS" sz="1600" dirty="0">
                <a:cs typeface="Times New Roman" pitchFamily="18" charset="0"/>
              </a:rPr>
              <a:t> </a:t>
            </a:r>
            <a:r>
              <a:rPr lang="sr-Cyrl-CS" sz="2400" dirty="0">
                <a:cs typeface="Times New Roman" pitchFamily="18" charset="0"/>
              </a:rPr>
              <a:t>Преносе се и особине везане за релације поретка </a:t>
            </a:r>
            <a:endParaRPr lang="en-US" sz="2400" dirty="0">
              <a:cs typeface="Times New Roman" pitchFamily="18" charset="0"/>
            </a:endParaRPr>
          </a:p>
          <a:p>
            <a:pPr eaLnBrk="1" hangingPunct="1"/>
            <a:r>
              <a:rPr lang="sr-Cyrl-CS" sz="2400" dirty="0">
                <a:cs typeface="Times New Roman" pitchFamily="18" charset="0"/>
              </a:rPr>
              <a:t>          у пољу реалних бројева, тј.     </a:t>
            </a:r>
            <a:r>
              <a:rPr lang="en-US" sz="2400" dirty="0">
                <a:cs typeface="Times New Roman" pitchFamily="18" charset="0"/>
              </a:rPr>
              <a:t>в</a:t>
            </a:r>
            <a:r>
              <a:rPr lang="sr-Cyrl-CS" sz="2400" dirty="0">
                <a:cs typeface="Times New Roman" pitchFamily="18" charset="0"/>
              </a:rPr>
              <a:t>ажи:</a:t>
            </a:r>
            <a:endParaRPr lang="en-US" sz="2400" dirty="0"/>
          </a:p>
          <a:p>
            <a:endParaRPr lang="en-US" sz="20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857375" y="1928813"/>
          <a:ext cx="5400675" cy="1441450"/>
        </p:xfrm>
        <a:graphic>
          <a:graphicData uri="http://schemas.openxmlformats.org/presentationml/2006/ole">
            <p:oleObj spid="_x0000_s68610" name="Equation" r:id="rId3" imgW="1816100" imgH="508000" progId="">
              <p:embed/>
            </p:oleObj>
          </a:graphicData>
        </a:graphic>
      </p:graphicFrame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415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ЕКСПОНЕНЦИЈАЛНА ФУНКЦИЈА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C00000"/>
                </a:solidFill>
                <a:cs typeface="Times New Roman" pitchFamily="18" charset="0"/>
              </a:rPr>
              <a:t>Дефиниција 2</a:t>
            </a:r>
            <a:r>
              <a:rPr lang="sr-Cyrl-CS" sz="24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sr-Cyrl-CS" sz="2400" dirty="0" smtClean="0">
                <a:cs typeface="Times New Roman" pitchFamily="18" charset="0"/>
              </a:rPr>
              <a:t>: </a:t>
            </a:r>
          </a:p>
          <a:p>
            <a:r>
              <a:rPr lang="sr-Cyrl-CS" sz="2400" dirty="0" smtClean="0">
                <a:cs typeface="Times New Roman" pitchFamily="18" charset="0"/>
              </a:rPr>
              <a:t>Нека је                    и                .</a:t>
            </a:r>
          </a:p>
          <a:p>
            <a:r>
              <a:rPr lang="sr-Cyrl-CS" sz="2400" dirty="0" smtClean="0">
                <a:cs typeface="Times New Roman" pitchFamily="18" charset="0"/>
              </a:rPr>
              <a:t>Експоненцијална функција са базом        је реална функција облика</a:t>
            </a:r>
            <a:endParaRPr lang="en-US" sz="2400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905000"/>
            <a:ext cx="1066800" cy="476250"/>
          </a:xfrm>
          <a:prstGeom prst="rect">
            <a:avLst/>
          </a:prstGeom>
          <a:noFill/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905000"/>
            <a:ext cx="866775" cy="476250"/>
          </a:xfrm>
          <a:prstGeom prst="rect">
            <a:avLst/>
          </a:prstGeom>
          <a:noFill/>
        </p:spPr>
      </p:pic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209800"/>
            <a:ext cx="266700" cy="619125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1752600" y="3048000"/>
          <a:ext cx="3600450" cy="962025"/>
        </p:xfrm>
        <a:graphic>
          <a:graphicData uri="http://schemas.openxmlformats.org/presentationml/2006/ole">
            <p:oleObj spid="_x0000_s70665" name="Equation" r:id="rId6" imgW="876300" imgH="228600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5029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u="sng" dirty="0" smtClean="0"/>
              <a:t>Специјално:</a:t>
            </a:r>
            <a:r>
              <a:rPr lang="sr-Cyrl-RS" sz="2400" dirty="0" smtClean="0"/>
              <a:t>  </a:t>
            </a:r>
          </a:p>
          <a:p>
            <a:r>
              <a:rPr lang="sr-Cyrl-RS" sz="2400" dirty="0" smtClean="0"/>
              <a:t>Ако је                 , у питању је константна функција                   </a:t>
            </a:r>
            <a:endParaRPr lang="en-US" sz="2400" dirty="0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410200"/>
            <a:ext cx="914400" cy="508000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4419600" y="5867400"/>
          <a:ext cx="1752600" cy="646551"/>
        </p:xfrm>
        <a:graphic>
          <a:graphicData uri="http://schemas.openxmlformats.org/presentationml/2006/ole">
            <p:oleObj spid="_x0000_s70669" name="Equation" r:id="rId8" imgW="634725" imgH="228501" progId="">
              <p:embed/>
            </p:oleObj>
          </a:graphicData>
        </a:graphic>
      </p:graphicFrame>
      <p:sp>
        <p:nvSpPr>
          <p:cNvPr id="18" name="Right Arrow 17"/>
          <p:cNvSpPr/>
          <p:nvPr/>
        </p:nvSpPr>
        <p:spPr>
          <a:xfrm>
            <a:off x="6934200" y="4114800"/>
            <a:ext cx="1828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10400" y="4419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hlinkClick r:id="rId9" action="ppaction://hlinksldjump"/>
              </a:rPr>
              <a:t>особине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pPr>
              <a:defRPr/>
            </a:pPr>
            <a:endParaRPr lang="sr-Cyrl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FontTx/>
              <a:buNone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defRPr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FontTx/>
              <a:buNone/>
              <a:defRPr/>
            </a:pPr>
            <a:endParaRPr lang="sr-Cyrl-C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sr-Cyrl-C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64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4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47800" y="1676400"/>
          <a:ext cx="968375" cy="471487"/>
        </p:xfrm>
        <a:graphic>
          <a:graphicData uri="http://schemas.openxmlformats.org/presentationml/2006/ole">
            <p:oleObj spid="_x0000_s90114" name="Equation" r:id="rId4" imgW="469900" imgH="2286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2800" y="1676400"/>
          <a:ext cx="941388" cy="471487"/>
        </p:xfrm>
        <a:graphic>
          <a:graphicData uri="http://schemas.openxmlformats.org/presentationml/2006/ole">
            <p:oleObj spid="_x0000_s90115" name="Equation" r:id="rId5" imgW="457200" imgH="228600" progId="">
              <p:embed/>
            </p:oleObj>
          </a:graphicData>
        </a:graphic>
      </p:graphicFrame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ПРИМЕРИ ЕКСПОНЕНЦИЈАЛНИХ   			ФУНКЦИЈА</a:t>
            </a:r>
            <a:endParaRPr lang="en-US" sz="3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312863" y="2362200"/>
          <a:ext cx="1490662" cy="981075"/>
        </p:xfrm>
        <a:graphic>
          <a:graphicData uri="http://schemas.openxmlformats.org/presentationml/2006/ole">
            <p:oleObj spid="_x0000_s90127" name="Equation" r:id="rId6" imgW="634680" imgH="469800" progId="Equation.3">
              <p:embed/>
            </p:oleObj>
          </a:graphicData>
        </a:graphic>
      </p:graphicFrame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3087688" y="2362200"/>
          <a:ext cx="1695450" cy="981075"/>
        </p:xfrm>
        <a:graphic>
          <a:graphicData uri="http://schemas.openxmlformats.org/presentationml/2006/ole">
            <p:oleObj spid="_x0000_s90128" name="Equation" r:id="rId7" imgW="622080" imgH="469800" progId="Equation.3">
              <p:embed/>
            </p:oleObj>
          </a:graphicData>
        </a:graphic>
      </p:graphicFrame>
      <p:graphicFrame>
        <p:nvGraphicFramePr>
          <p:cNvPr id="90129" name="Object 17"/>
          <p:cNvGraphicFramePr>
            <a:graphicFrameLocks noChangeAspect="1"/>
          </p:cNvGraphicFramePr>
          <p:nvPr/>
        </p:nvGraphicFramePr>
        <p:xfrm>
          <a:off x="5037138" y="2438400"/>
          <a:ext cx="1738312" cy="981075"/>
        </p:xfrm>
        <a:graphic>
          <a:graphicData uri="http://schemas.openxmlformats.org/presentationml/2006/ole">
            <p:oleObj spid="_x0000_s90129" name="Equation" r:id="rId8" imgW="634680" imgH="469800" progId="Equation.3">
              <p:embed/>
            </p:oleObj>
          </a:graphicData>
        </a:graphic>
      </p:graphicFrame>
      <p:graphicFrame>
        <p:nvGraphicFramePr>
          <p:cNvPr id="90130" name="Object 18"/>
          <p:cNvGraphicFramePr>
            <a:graphicFrameLocks noChangeAspect="1"/>
          </p:cNvGraphicFramePr>
          <p:nvPr/>
        </p:nvGraphicFramePr>
        <p:xfrm>
          <a:off x="5181600" y="1371600"/>
          <a:ext cx="1738312" cy="981075"/>
        </p:xfrm>
        <a:graphic>
          <a:graphicData uri="http://schemas.openxmlformats.org/presentationml/2006/ole">
            <p:oleObj spid="_x0000_s90130" name="Equation" r:id="rId9" imgW="634680" imgH="469800" progId="Equation.3">
              <p:embed/>
            </p:oleObj>
          </a:graphicData>
        </a:graphic>
      </p:graphicFrame>
      <p:graphicFrame>
        <p:nvGraphicFramePr>
          <p:cNvPr id="90131" name="Object 19"/>
          <p:cNvGraphicFramePr>
            <a:graphicFrameLocks noChangeAspect="1"/>
          </p:cNvGraphicFramePr>
          <p:nvPr/>
        </p:nvGraphicFramePr>
        <p:xfrm>
          <a:off x="609600" y="3581400"/>
          <a:ext cx="1773237" cy="476250"/>
        </p:xfrm>
        <a:graphic>
          <a:graphicData uri="http://schemas.openxmlformats.org/presentationml/2006/ole">
            <p:oleObj spid="_x0000_s90131" name="Equation" r:id="rId10" imgW="647640" imgH="228600" progId="Equation.3">
              <p:embed/>
            </p:oleObj>
          </a:graphicData>
        </a:graphic>
      </p:graphicFrame>
      <p:graphicFrame>
        <p:nvGraphicFramePr>
          <p:cNvPr id="90132" name="Object 20"/>
          <p:cNvGraphicFramePr>
            <a:graphicFrameLocks noChangeAspect="1"/>
          </p:cNvGraphicFramePr>
          <p:nvPr/>
        </p:nvGraphicFramePr>
        <p:xfrm>
          <a:off x="2787650" y="3603625"/>
          <a:ext cx="1495425" cy="477838"/>
        </p:xfrm>
        <a:graphic>
          <a:graphicData uri="http://schemas.openxmlformats.org/presentationml/2006/ole">
            <p:oleObj spid="_x0000_s90132" name="Equation" r:id="rId11" imgW="545760" imgH="228600" progId="Equation.3">
              <p:embed/>
            </p:oleObj>
          </a:graphicData>
        </a:graphic>
      </p:graphicFrame>
      <p:graphicFrame>
        <p:nvGraphicFramePr>
          <p:cNvPr id="90133" name="Object 21"/>
          <p:cNvGraphicFramePr>
            <a:graphicFrameLocks noChangeAspect="1"/>
          </p:cNvGraphicFramePr>
          <p:nvPr/>
        </p:nvGraphicFramePr>
        <p:xfrm>
          <a:off x="4449763" y="3352800"/>
          <a:ext cx="1982787" cy="981075"/>
        </p:xfrm>
        <a:graphic>
          <a:graphicData uri="http://schemas.openxmlformats.org/presentationml/2006/ole">
            <p:oleObj spid="_x0000_s90133" name="Equation" r:id="rId12" imgW="723600" imgH="469800" progId="Equation.3">
              <p:embed/>
            </p:oleObj>
          </a:graphicData>
        </a:graphic>
      </p:graphicFrame>
      <p:graphicFrame>
        <p:nvGraphicFramePr>
          <p:cNvPr id="90134" name="Object 22"/>
          <p:cNvGraphicFramePr>
            <a:graphicFrameLocks noChangeAspect="1"/>
          </p:cNvGraphicFramePr>
          <p:nvPr/>
        </p:nvGraphicFramePr>
        <p:xfrm>
          <a:off x="6445250" y="3429000"/>
          <a:ext cx="2260600" cy="981075"/>
        </p:xfrm>
        <a:graphic>
          <a:graphicData uri="http://schemas.openxmlformats.org/presentationml/2006/ole">
            <p:oleObj spid="_x0000_s90134" name="Equation" r:id="rId13" imgW="825480" imgH="469800" progId="Equation.3">
              <p:embed/>
            </p:oleObj>
          </a:graphicData>
        </a:graphic>
      </p:graphicFrame>
      <p:graphicFrame>
        <p:nvGraphicFramePr>
          <p:cNvPr id="90135" name="Object 23"/>
          <p:cNvGraphicFramePr>
            <a:graphicFrameLocks noChangeAspect="1"/>
          </p:cNvGraphicFramePr>
          <p:nvPr/>
        </p:nvGraphicFramePr>
        <p:xfrm>
          <a:off x="555625" y="4419600"/>
          <a:ext cx="2109788" cy="981075"/>
        </p:xfrm>
        <a:graphic>
          <a:graphicData uri="http://schemas.openxmlformats.org/presentationml/2006/ole">
            <p:oleObj spid="_x0000_s90135" name="Equation" r:id="rId14" imgW="774360" imgH="469800" progId="Equation.3">
              <p:embed/>
            </p:oleObj>
          </a:graphicData>
        </a:graphic>
      </p:graphicFrame>
      <p:graphicFrame>
        <p:nvGraphicFramePr>
          <p:cNvPr id="90136" name="Object 24"/>
          <p:cNvGraphicFramePr>
            <a:graphicFrameLocks noChangeAspect="1"/>
          </p:cNvGraphicFramePr>
          <p:nvPr/>
        </p:nvGraphicFramePr>
        <p:xfrm>
          <a:off x="2997200" y="4419600"/>
          <a:ext cx="1841500" cy="981075"/>
        </p:xfrm>
        <a:graphic>
          <a:graphicData uri="http://schemas.openxmlformats.org/presentationml/2006/ole">
            <p:oleObj spid="_x0000_s90136" name="Equation" r:id="rId15" imgW="6728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Како ћемо нацртати график и испитати својства експоненцијалне функције?</a:t>
            </a:r>
          </a:p>
          <a:p>
            <a:pPr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Направићемо таблицу, израчунати вредности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нацртати координатни систем, уцртати добијене тачке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и на основу њих нацртати график,</a:t>
            </a:r>
          </a:p>
          <a:p>
            <a:pPr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 након тога са графика уочаваћемо особине    експоненцијалних функција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>
            <a:hlinkClick r:id="rId3" action="ppaction://hlinkfile"/>
          </p:cNvPr>
          <p:cNvSpPr/>
          <p:nvPr/>
        </p:nvSpPr>
        <p:spPr>
          <a:xfrm>
            <a:off x="6705600" y="5486400"/>
            <a:ext cx="1905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71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hlinkClick r:id="rId4" action="ppaction://hlinkfile"/>
              </a:rPr>
              <a:t>МАТЕРИЈАЛ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187450" y="901700"/>
            <a:ext cx="3663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sr-Cyrl-CS" sz="2400" dirty="0">
                <a:solidFill>
                  <a:srgbClr val="C00000"/>
                </a:solidFill>
                <a:cs typeface="Times New Roman" pitchFamily="18" charset="0"/>
              </a:rPr>
              <a:t>Група </a:t>
            </a:r>
            <a:r>
              <a:rPr lang="sr-Cyrl-CS" sz="2400" b="1" dirty="0" smtClean="0">
                <a:solidFill>
                  <a:srgbClr val="C00000"/>
                </a:solidFill>
                <a:cs typeface="Times New Roman" pitchFamily="18" charset="0"/>
              </a:rPr>
              <a:t>А</a:t>
            </a:r>
            <a:endParaRPr lang="sr-Cyrl-CS" sz="2400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400" dirty="0"/>
          </a:p>
          <a:p>
            <a:r>
              <a:rPr lang="sr-Cyrl-CS" sz="2400" dirty="0">
                <a:cs typeface="Times New Roman" pitchFamily="18" charset="0"/>
              </a:rPr>
              <a:t>Дата је функција </a:t>
            </a:r>
            <a:endParaRPr lang="sr-Cyrl-CS" sz="2400" dirty="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3886200" y="1447800"/>
          <a:ext cx="1728788" cy="647700"/>
        </p:xfrm>
        <a:graphic>
          <a:graphicData uri="http://schemas.openxmlformats.org/presentationml/2006/ole">
            <p:oleObj spid="_x0000_s73730" name="Equation" r:id="rId3" imgW="419100" imgH="228600" progId="">
              <p:embed/>
            </p:oleObj>
          </a:graphicData>
        </a:graphic>
      </p:graphicFrame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762000" y="2438400"/>
            <a:ext cx="316304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endParaRPr lang="en-US" sz="2400" dirty="0"/>
          </a:p>
          <a:p>
            <a:pPr>
              <a:tabLst>
                <a:tab pos="457200" algn="l"/>
              </a:tabLst>
            </a:pPr>
            <a:r>
              <a:rPr lang="sr-Cyrl-CS" sz="2400" dirty="0">
                <a:cs typeface="Times New Roman" pitchFamily="18" charset="0"/>
              </a:rPr>
              <a:t>Задатак:</a:t>
            </a:r>
            <a:endParaRPr lang="en-US" sz="2400" dirty="0"/>
          </a:p>
          <a:p>
            <a:pPr>
              <a:buFontTx/>
              <a:buAutoNum type="arabicParenR"/>
              <a:tabLst>
                <a:tab pos="457200" algn="l"/>
              </a:tabLst>
            </a:pPr>
            <a:r>
              <a:rPr lang="sr-Cyrl-CS" sz="2400" dirty="0"/>
              <a:t>   </a:t>
            </a:r>
            <a:r>
              <a:rPr lang="sr-Cyrl-CS" sz="2400" u="sng" dirty="0"/>
              <a:t> </a:t>
            </a:r>
            <a:r>
              <a:rPr lang="sr-Cyrl-CS" sz="2400" u="sng" dirty="0">
                <a:cs typeface="Times New Roman" pitchFamily="18" charset="0"/>
              </a:rPr>
              <a:t>Попуни таблицу  </a:t>
            </a:r>
            <a:endParaRPr lang="en-US" sz="2400" dirty="0"/>
          </a:p>
          <a:p>
            <a:pPr>
              <a:tabLst>
                <a:tab pos="457200" algn="l"/>
              </a:tabLst>
            </a:pPr>
            <a:endParaRPr lang="en-US" sz="1600" dirty="0"/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904875" y="2001838"/>
            <a:ext cx="9159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21"/>
          <p:cNvSpPr>
            <a:spLocks noChangeArrowheads="1"/>
          </p:cNvSpPr>
          <p:nvPr/>
        </p:nvSpPr>
        <p:spPr bwMode="auto">
          <a:xfrm>
            <a:off x="904875" y="2001838"/>
            <a:ext cx="9159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23"/>
          <p:cNvSpPr>
            <a:spLocks noChangeArrowheads="1"/>
          </p:cNvSpPr>
          <p:nvPr/>
        </p:nvSpPr>
        <p:spPr bwMode="auto">
          <a:xfrm>
            <a:off x="904875" y="2001838"/>
            <a:ext cx="917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Group 111"/>
          <p:cNvGraphicFramePr>
            <a:graphicFrameLocks noGrp="1"/>
          </p:cNvGraphicFramePr>
          <p:nvPr/>
        </p:nvGraphicFramePr>
        <p:xfrm>
          <a:off x="904875" y="3886200"/>
          <a:ext cx="7477124" cy="1905000"/>
        </p:xfrm>
        <a:graphic>
          <a:graphicData uri="http://schemas.openxmlformats.org/drawingml/2006/table">
            <a:tbl>
              <a:tblPr/>
              <a:tblGrid>
                <a:gridCol w="933630"/>
                <a:gridCol w="933629"/>
                <a:gridCol w="933630"/>
                <a:gridCol w="935247"/>
                <a:gridCol w="935247"/>
                <a:gridCol w="935247"/>
                <a:gridCol w="935247"/>
                <a:gridCol w="935247"/>
              </a:tblGrid>
              <a:tr h="882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62400" y="4876800"/>
          <a:ext cx="304800" cy="787400"/>
        </p:xfrm>
        <a:graphic>
          <a:graphicData uri="http://schemas.openxmlformats.org/presentationml/2006/ole">
            <p:oleObj spid="_x0000_s73731" name="Equation" r:id="rId4" imgW="152280" imgH="3934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048000" y="4876800"/>
          <a:ext cx="304800" cy="787400"/>
        </p:xfrm>
        <a:graphic>
          <a:graphicData uri="http://schemas.openxmlformats.org/presentationml/2006/ole">
            <p:oleObj spid="_x0000_s73732" name="Equation" r:id="rId5" imgW="152280" imgH="39348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2209800" y="4876800"/>
          <a:ext cx="279400" cy="787400"/>
        </p:xfrm>
        <a:graphic>
          <a:graphicData uri="http://schemas.openxmlformats.org/presentationml/2006/ole">
            <p:oleObj spid="_x0000_s73733" name="Equation" r:id="rId6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750888"/>
            <a:ext cx="7999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2" eaLnBrk="1" hangingPunct="1">
              <a:tabLst>
                <a:tab pos="457200" algn="l"/>
              </a:tabLst>
            </a:pPr>
            <a:r>
              <a:rPr lang="sr-Cyrl-CS" sz="2400" dirty="0">
                <a:cs typeface="Times New Roman" pitchFamily="18" charset="0"/>
              </a:rPr>
              <a:t>2)     </a:t>
            </a:r>
            <a:r>
              <a:rPr lang="sr-Cyrl-CS" sz="2400" u="sng" dirty="0">
                <a:cs typeface="Times New Roman" pitchFamily="18" charset="0"/>
              </a:rPr>
              <a:t>Скицирај график функције уз помоћ таблице</a:t>
            </a:r>
            <a:endParaRPr lang="en-US" sz="2400" dirty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447800"/>
            <a:ext cx="6057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607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867400" y="2286000"/>
          <a:ext cx="1220321" cy="457200"/>
        </p:xfrm>
        <a:graphic>
          <a:graphicData uri="http://schemas.openxmlformats.org/presentationml/2006/ole">
            <p:oleObj spid="_x0000_s76801" name="Equation" r:id="rId4" imgW="4191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2400" dirty="0" smtClean="0"/>
              <a:t>3) </a:t>
            </a:r>
            <a:r>
              <a:rPr lang="sr-Cyrl-CS" sz="2400" u="sng" dirty="0" smtClean="0"/>
              <a:t>Одговори на питања :</a:t>
            </a:r>
            <a:endParaRPr lang="en-US" sz="2400" u="sng" dirty="0" smtClean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Домен функције </a:t>
            </a:r>
            <a:r>
              <a:rPr lang="sr-Cyrl-CS" dirty="0" smtClean="0">
                <a:solidFill>
                  <a:srgbClr val="FF0000"/>
                </a:solidFill>
              </a:rPr>
              <a:t>је </a:t>
            </a:r>
            <a:r>
              <a:rPr lang="sr-Cyrl-CS" u="sng" dirty="0" smtClean="0">
                <a:solidFill>
                  <a:srgbClr val="FF0000"/>
                </a:solidFill>
              </a:rPr>
              <a:t>скуп</a:t>
            </a:r>
            <a:r>
              <a:rPr lang="en-US" u="sng" dirty="0" smtClean="0">
                <a:solidFill>
                  <a:srgbClr val="FF0000"/>
                </a:solidFill>
              </a:rPr>
              <a:t>  R</a:t>
            </a:r>
            <a:endParaRPr lang="sr-Cyrl-C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Кодомен функције је </a:t>
            </a:r>
            <a:r>
              <a:rPr lang="sr-Cyrl-CS" u="sng" dirty="0" smtClean="0">
                <a:solidFill>
                  <a:srgbClr val="FF0000"/>
                </a:solidFill>
              </a:rPr>
              <a:t>скуп позитивних реалних </a:t>
            </a:r>
            <a:r>
              <a:rPr lang="sr-Cyrl-CS" dirty="0" smtClean="0">
                <a:solidFill>
                  <a:srgbClr val="FF0000"/>
                </a:solidFill>
              </a:rPr>
              <a:t> 				</a:t>
            </a:r>
            <a:r>
              <a:rPr lang="sr-Cyrl-CS" u="sng" dirty="0" smtClean="0">
                <a:solidFill>
                  <a:srgbClr val="FF0000"/>
                </a:solidFill>
              </a:rPr>
              <a:t>бројева R</a:t>
            </a:r>
            <a:r>
              <a:rPr lang="sr-Latn-CS" u="sng" dirty="0" smtClean="0">
                <a:solidFill>
                  <a:srgbClr val="FF0000"/>
                </a:solidFill>
              </a:rPr>
              <a:t>+</a:t>
            </a:r>
            <a:endParaRPr lang="sr-Cyrl-C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Да ли функција има нула? </a:t>
            </a:r>
            <a:r>
              <a:rPr lang="sr-Cyrl-CS" u="sng" dirty="0" smtClean="0">
                <a:solidFill>
                  <a:srgbClr val="FF0000"/>
                </a:solidFill>
              </a:rPr>
              <a:t>Нема нула</a:t>
            </a:r>
            <a:endParaRPr lang="sr-Cyrl-C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Пресек са </a:t>
            </a:r>
            <a:r>
              <a:rPr lang="sr-Latn-CS" dirty="0" smtClean="0"/>
              <a:t>Oy- осом </a:t>
            </a:r>
            <a:r>
              <a:rPr lang="sr-Cyrl-CS" u="sng" dirty="0" smtClean="0">
                <a:solidFill>
                  <a:srgbClr val="FF0000"/>
                </a:solidFill>
              </a:rPr>
              <a:t>је тачка А(0,1)</a:t>
            </a:r>
            <a:endParaRPr lang="sr-Cyrl-C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Знак функције: </a:t>
            </a:r>
            <a:r>
              <a:rPr lang="sr-Cyrl-CS" u="sng" dirty="0" smtClean="0">
                <a:solidFill>
                  <a:srgbClr val="FF0000"/>
                </a:solidFill>
              </a:rPr>
              <a:t>Функција је увек позитивна</a:t>
            </a:r>
            <a:endParaRPr lang="sr-Cyrl-C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Монотоност функције: </a:t>
            </a:r>
            <a:r>
              <a:rPr lang="sr-Cyrl-CS" u="sng" dirty="0" smtClean="0">
                <a:solidFill>
                  <a:srgbClr val="FF0000"/>
                </a:solidFill>
              </a:rPr>
              <a:t>Функција је увек растућа</a:t>
            </a:r>
            <a:r>
              <a:rPr lang="sr-Cyrl-C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17"/>
          <p:cNvSpPr>
            <a:spLocks noChangeArrowheads="1"/>
          </p:cNvSpPr>
          <p:nvPr/>
        </p:nvSpPr>
        <p:spPr bwMode="auto">
          <a:xfrm>
            <a:off x="1835150" y="385763"/>
            <a:ext cx="698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sr-Cyrl-CS" sz="2400" dirty="0">
                <a:solidFill>
                  <a:srgbClr val="FF0000"/>
                </a:solidFill>
                <a:cs typeface="Times New Roman" pitchFamily="18" charset="0"/>
              </a:rPr>
              <a:t>Група  </a:t>
            </a:r>
            <a:r>
              <a:rPr lang="sr-Cyrl-CS" sz="2400" b="1" dirty="0" smtClean="0">
                <a:solidFill>
                  <a:srgbClr val="FF0000"/>
                </a:solidFill>
                <a:cs typeface="Times New Roman" pitchFamily="18" charset="0"/>
              </a:rPr>
              <a:t>Б</a:t>
            </a:r>
            <a:endParaRPr lang="sr-Cyrl-CS" sz="2400" b="1" dirty="0">
              <a:solidFill>
                <a:srgbClr val="FF0000"/>
              </a:solidFill>
            </a:endParaRPr>
          </a:p>
          <a:p>
            <a:pPr eaLnBrk="1" hangingPunct="1"/>
            <a:endParaRPr lang="sr-Cyrl-CS" sz="1600" b="1" dirty="0" smtClean="0"/>
          </a:p>
          <a:p>
            <a:pPr eaLnBrk="1" hangingPunct="1"/>
            <a:endParaRPr lang="sr-Cyrl-CS" sz="1600" b="1" dirty="0" smtClean="0"/>
          </a:p>
          <a:p>
            <a:pPr eaLnBrk="1" hangingPunct="1"/>
            <a:endParaRPr lang="sr-Cyrl-CS" sz="1600" b="1" dirty="0" smtClean="0"/>
          </a:p>
          <a:p>
            <a:pPr eaLnBrk="1" hangingPunct="1"/>
            <a:endParaRPr lang="sr-Cyrl-CS" sz="1600" b="1" dirty="0"/>
          </a:p>
          <a:p>
            <a:pPr eaLnBrk="1" hangingPunct="1"/>
            <a:endParaRPr lang="en-US" sz="1600" dirty="0"/>
          </a:p>
          <a:p>
            <a:r>
              <a:rPr lang="sr-Cyrl-CS" sz="2400" dirty="0">
                <a:cs typeface="Times New Roman" pitchFamily="18" charset="0"/>
              </a:rPr>
              <a:t>Дата је функција  </a:t>
            </a:r>
            <a:endParaRPr lang="sr-Cyrl-CS" sz="2400" dirty="0"/>
          </a:p>
        </p:txBody>
      </p:sp>
      <p:graphicFrame>
        <p:nvGraphicFramePr>
          <p:cNvPr id="8194" name="Object 116"/>
          <p:cNvGraphicFramePr>
            <a:graphicFrameLocks noChangeAspect="1"/>
          </p:cNvGraphicFramePr>
          <p:nvPr/>
        </p:nvGraphicFramePr>
        <p:xfrm>
          <a:off x="4572000" y="1371600"/>
          <a:ext cx="1828800" cy="1421404"/>
        </p:xfrm>
        <a:graphic>
          <a:graphicData uri="http://schemas.openxmlformats.org/presentationml/2006/ole">
            <p:oleObj spid="_x0000_s74754" name="Equation" r:id="rId3" imgW="596900" imgH="469900" progId="">
              <p:embed/>
            </p:oleObj>
          </a:graphicData>
        </a:graphic>
      </p:graphicFrame>
      <p:sp>
        <p:nvSpPr>
          <p:cNvPr id="8199" name="Rectangle 118"/>
          <p:cNvSpPr>
            <a:spLocks noChangeArrowheads="1"/>
          </p:cNvSpPr>
          <p:nvPr/>
        </p:nvSpPr>
        <p:spPr bwMode="auto">
          <a:xfrm>
            <a:off x="904875" y="2743200"/>
            <a:ext cx="302839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r>
              <a:rPr lang="sr-Cyrl-CS" sz="1200" dirty="0">
                <a:cs typeface="Times New Roman" pitchFamily="18" charset="0"/>
              </a:rPr>
              <a:t> </a:t>
            </a:r>
            <a:endParaRPr lang="en-US" sz="1100" dirty="0"/>
          </a:p>
          <a:p>
            <a:pPr>
              <a:tabLst>
                <a:tab pos="457200" algn="l"/>
              </a:tabLst>
            </a:pPr>
            <a:r>
              <a:rPr lang="sr-Cyrl-CS" sz="2400" dirty="0">
                <a:cs typeface="Times New Roman" pitchFamily="18" charset="0"/>
              </a:rPr>
              <a:t>Задатак</a:t>
            </a:r>
            <a:r>
              <a:rPr lang="sr-Cyrl-CS" sz="2400" dirty="0" smtClean="0">
                <a:cs typeface="Times New Roman" pitchFamily="18" charset="0"/>
              </a:rPr>
              <a:t>:</a:t>
            </a:r>
            <a:endParaRPr lang="sr-Cyrl-CS" sz="2400" dirty="0"/>
          </a:p>
          <a:p>
            <a:pPr>
              <a:tabLst>
                <a:tab pos="457200" algn="l"/>
              </a:tabLst>
            </a:pPr>
            <a:endParaRPr lang="en-US" sz="2400" dirty="0"/>
          </a:p>
          <a:p>
            <a:pPr>
              <a:buFontTx/>
              <a:buAutoNum type="arabicParenR"/>
              <a:tabLst>
                <a:tab pos="457200" algn="l"/>
              </a:tabLst>
            </a:pPr>
            <a:r>
              <a:rPr lang="sr-Cyrl-CS" sz="2400" u="sng" dirty="0"/>
              <a:t>  </a:t>
            </a:r>
            <a:r>
              <a:rPr lang="sr-Cyrl-CS" sz="2400" u="sng" dirty="0">
                <a:cs typeface="Times New Roman" pitchFamily="18" charset="0"/>
              </a:rPr>
              <a:t>Попуни таблицу  </a:t>
            </a:r>
            <a:endParaRPr lang="en-US" sz="2400" dirty="0"/>
          </a:p>
          <a:p>
            <a:pPr>
              <a:tabLst>
                <a:tab pos="457200" algn="l"/>
              </a:tabLst>
            </a:pPr>
            <a:endParaRPr lang="en-US" sz="1600" dirty="0"/>
          </a:p>
        </p:txBody>
      </p:sp>
      <p:sp>
        <p:nvSpPr>
          <p:cNvPr id="8200" name="Rectangle 132"/>
          <p:cNvSpPr>
            <a:spLocks noChangeArrowheads="1"/>
          </p:cNvSpPr>
          <p:nvPr/>
        </p:nvSpPr>
        <p:spPr bwMode="auto">
          <a:xfrm>
            <a:off x="904875" y="2065338"/>
            <a:ext cx="917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134"/>
          <p:cNvSpPr>
            <a:spLocks noChangeArrowheads="1"/>
          </p:cNvSpPr>
          <p:nvPr/>
        </p:nvSpPr>
        <p:spPr bwMode="auto">
          <a:xfrm>
            <a:off x="904875" y="2065338"/>
            <a:ext cx="917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36"/>
          <p:cNvSpPr>
            <a:spLocks noChangeArrowheads="1"/>
          </p:cNvSpPr>
          <p:nvPr/>
        </p:nvSpPr>
        <p:spPr bwMode="auto">
          <a:xfrm>
            <a:off x="904875" y="2065338"/>
            <a:ext cx="917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324" name="Group 220"/>
          <p:cNvGraphicFramePr>
            <a:graphicFrameLocks noGrp="1"/>
          </p:cNvGraphicFramePr>
          <p:nvPr/>
        </p:nvGraphicFramePr>
        <p:xfrm>
          <a:off x="762000" y="4572000"/>
          <a:ext cx="7772400" cy="1600200"/>
        </p:xfrm>
        <a:graphic>
          <a:graphicData uri="http://schemas.openxmlformats.org/drawingml/2006/table">
            <a:tbl>
              <a:tblPr/>
              <a:tblGrid>
                <a:gridCol w="970498"/>
                <a:gridCol w="970499"/>
                <a:gridCol w="970498"/>
                <a:gridCol w="972181"/>
                <a:gridCol w="972181"/>
                <a:gridCol w="972181"/>
                <a:gridCol w="972181"/>
                <a:gridCol w="972181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sr-Latn-C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sr-Latn-C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sr-Latn-C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r-Latn-C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5943600" y="5410200"/>
          <a:ext cx="304800" cy="787400"/>
        </p:xfrm>
        <a:graphic>
          <a:graphicData uri="http://schemas.openxmlformats.org/presentationml/2006/ole">
            <p:oleObj spid="_x0000_s74758" name="Equation" r:id="rId4" imgW="152280" imgH="393480" progId="Equation.3">
              <p:embed/>
            </p:oleObj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6934200" y="5410200"/>
          <a:ext cx="304800" cy="787400"/>
        </p:xfrm>
        <a:graphic>
          <a:graphicData uri="http://schemas.openxmlformats.org/presentationml/2006/ole">
            <p:oleObj spid="_x0000_s74760" name="Equation" r:id="rId5" imgW="152280" imgH="393480" progId="Equation.3">
              <p:embed/>
            </p:oleObj>
          </a:graphicData>
        </a:graphic>
      </p:graphicFrame>
      <p:graphicFrame>
        <p:nvGraphicFramePr>
          <p:cNvPr id="74761" name="Object 9"/>
          <p:cNvGraphicFramePr>
            <a:graphicFrameLocks noChangeAspect="1"/>
          </p:cNvGraphicFramePr>
          <p:nvPr/>
        </p:nvGraphicFramePr>
        <p:xfrm>
          <a:off x="7937500" y="5410200"/>
          <a:ext cx="279400" cy="787400"/>
        </p:xfrm>
        <a:graphic>
          <a:graphicData uri="http://schemas.openxmlformats.org/presentationml/2006/ole">
            <p:oleObj spid="_x0000_s74761" name="Equation" r:id="rId6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143000"/>
            <a:ext cx="6057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tabLst>
                <a:tab pos="457200" algn="l"/>
              </a:tabLst>
            </a:pPr>
            <a:r>
              <a:rPr lang="sr-Cyrl-CS" sz="2400" dirty="0" smtClean="0">
                <a:cs typeface="Times New Roman" pitchFamily="18" charset="0"/>
              </a:rPr>
              <a:t>2)     </a:t>
            </a:r>
            <a:r>
              <a:rPr lang="sr-Cyrl-CS" sz="2400" u="sng" dirty="0" smtClean="0">
                <a:cs typeface="Times New Roman" pitchFamily="18" charset="0"/>
              </a:rPr>
              <a:t>Скицирај график функције уз помоћ таблице</a:t>
            </a:r>
            <a:endParaRPr lang="en-US" sz="2400" dirty="0"/>
          </a:p>
        </p:txBody>
      </p:sp>
      <p:graphicFrame>
        <p:nvGraphicFramePr>
          <p:cNvPr id="8194" name="Object 116"/>
          <p:cNvGraphicFramePr>
            <a:graphicFrameLocks noChangeAspect="1"/>
          </p:cNvGraphicFramePr>
          <p:nvPr/>
        </p:nvGraphicFramePr>
        <p:xfrm>
          <a:off x="1905000" y="2209800"/>
          <a:ext cx="990600" cy="769607"/>
        </p:xfrm>
        <a:graphic>
          <a:graphicData uri="http://schemas.openxmlformats.org/presentationml/2006/ole">
            <p:oleObj spid="_x0000_s77825" name="Equation" r:id="rId4" imgW="5969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Легенда о проналазачу шаха</a:t>
            </a:r>
            <a:endParaRPr lang="en-US" dirty="0"/>
          </a:p>
        </p:txBody>
      </p:sp>
      <p:pic>
        <p:nvPicPr>
          <p:cNvPr id="4" name="Content Placeholder 3" descr="seta 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541476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ttp://aurora.ekof.bg.ac.rs/%7Es110918/images%20%282%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5908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sr-Cyrl-CS" dirty="0"/>
              <a:t>3) </a:t>
            </a:r>
            <a:r>
              <a:rPr lang="sr-Latn-CS" dirty="0"/>
              <a:t>Одговори на питања: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dirty="0"/>
              <a:t>Домен функције је </a:t>
            </a:r>
            <a:r>
              <a:rPr lang="sr-Cyrl-CS" u="sng" dirty="0">
                <a:solidFill>
                  <a:srgbClr val="FF0000"/>
                </a:solidFill>
              </a:rPr>
              <a:t>скуп</a:t>
            </a:r>
            <a:r>
              <a:rPr lang="en-US" u="sng" dirty="0">
                <a:solidFill>
                  <a:srgbClr val="FF0000"/>
                </a:solidFill>
              </a:rPr>
              <a:t>  R</a:t>
            </a:r>
            <a:endParaRPr lang="sr-Cyrl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dirty="0"/>
              <a:t>Кодомен функције је </a:t>
            </a:r>
            <a:r>
              <a:rPr lang="sr-Cyrl-CS" u="sng" dirty="0">
                <a:solidFill>
                  <a:srgbClr val="FF0000"/>
                </a:solidFill>
              </a:rPr>
              <a:t>скуп позитивних реалних </a:t>
            </a:r>
            <a:r>
              <a:rPr lang="sr-Cyrl-CS" dirty="0" smtClean="0">
                <a:solidFill>
                  <a:srgbClr val="FF0000"/>
                </a:solidFill>
              </a:rPr>
              <a:t>  				          </a:t>
            </a:r>
            <a:r>
              <a:rPr lang="sr-Cyrl-CS" u="sng" dirty="0" smtClean="0">
                <a:solidFill>
                  <a:srgbClr val="FF0000"/>
                </a:solidFill>
              </a:rPr>
              <a:t>бројева </a:t>
            </a:r>
            <a:r>
              <a:rPr lang="sr-Cyrl-CS" u="sng" dirty="0">
                <a:solidFill>
                  <a:srgbClr val="FF0000"/>
                </a:solidFill>
              </a:rPr>
              <a:t>R</a:t>
            </a:r>
            <a:r>
              <a:rPr lang="sr-Latn-CS" u="sng" dirty="0">
                <a:solidFill>
                  <a:srgbClr val="FF0000"/>
                </a:solidFill>
              </a:rPr>
              <a:t>+</a:t>
            </a:r>
            <a:endParaRPr lang="sr-Cyrl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dirty="0"/>
              <a:t>Да ли функција има нула? </a:t>
            </a:r>
            <a:r>
              <a:rPr lang="sr-Cyrl-CS" u="sng" dirty="0">
                <a:solidFill>
                  <a:srgbClr val="FF0000"/>
                </a:solidFill>
              </a:rPr>
              <a:t>Нема нула</a:t>
            </a:r>
            <a:endParaRPr lang="sr-Cyrl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dirty="0"/>
              <a:t>Пресек са </a:t>
            </a:r>
            <a:r>
              <a:rPr lang="sr-Latn-CS" dirty="0"/>
              <a:t>Oy- осом </a:t>
            </a:r>
            <a:r>
              <a:rPr lang="sr-Cyrl-CS" u="sng" dirty="0">
                <a:solidFill>
                  <a:srgbClr val="FF0000"/>
                </a:solidFill>
              </a:rPr>
              <a:t>је тачка А(0,1)</a:t>
            </a:r>
            <a:endParaRPr lang="sr-Cyrl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dirty="0"/>
              <a:t>Знак функције : </a:t>
            </a:r>
            <a:r>
              <a:rPr lang="sr-Cyrl-CS" u="sng" dirty="0">
                <a:solidFill>
                  <a:srgbClr val="FF0000"/>
                </a:solidFill>
              </a:rPr>
              <a:t>Функција је увек позитивна</a:t>
            </a:r>
            <a:endParaRPr lang="sr-Cyrl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dirty="0"/>
              <a:t>Монотоност функције : </a:t>
            </a:r>
            <a:r>
              <a:rPr lang="sr-Cyrl-CS" u="sng" dirty="0">
                <a:solidFill>
                  <a:srgbClr val="FF0000"/>
                </a:solidFill>
              </a:rPr>
              <a:t>Функција је увек опадајућа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 </a:t>
            </a:r>
            <a:endParaRPr lang="en-US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914400"/>
            <a:ext cx="5562600" cy="444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5334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5867400" y="1447800"/>
          <a:ext cx="762000" cy="409575"/>
        </p:xfrm>
        <a:graphic>
          <a:graphicData uri="http://schemas.openxmlformats.org/presentationml/2006/ole">
            <p:oleObj spid="_x0000_s100354" name="Equation" r:id="rId4" imgW="330120" imgH="17748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752600" y="2057400"/>
          <a:ext cx="1169988" cy="381000"/>
        </p:xfrm>
        <a:graphic>
          <a:graphicData uri="http://schemas.openxmlformats.org/presentationml/2006/ole">
            <p:oleObj spid="_x0000_s100355" name="Equation" r:id="rId5" imgW="545760" imgH="177480" progId="Equation.3">
              <p:embed/>
            </p:oleObj>
          </a:graphicData>
        </a:graphic>
      </p:graphicFrame>
      <p:graphicFrame>
        <p:nvGraphicFramePr>
          <p:cNvPr id="8194" name="Object 116"/>
          <p:cNvGraphicFramePr>
            <a:graphicFrameLocks noChangeAspect="1"/>
          </p:cNvGraphicFramePr>
          <p:nvPr/>
        </p:nvGraphicFramePr>
        <p:xfrm>
          <a:off x="2057400" y="2667000"/>
          <a:ext cx="990600" cy="769938"/>
        </p:xfrm>
        <a:graphic>
          <a:graphicData uri="http://schemas.openxmlformats.org/presentationml/2006/ole">
            <p:oleObj spid="_x0000_s100356" name="Equation" r:id="rId6" imgW="596900" imgH="469900" progId="">
              <p:embed/>
            </p:oleObj>
          </a:graphicData>
        </a:graphic>
      </p:graphicFrame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791200" y="2057400"/>
          <a:ext cx="1220788" cy="457200"/>
        </p:xfrm>
        <a:graphic>
          <a:graphicData uri="http://schemas.openxmlformats.org/presentationml/2006/ole">
            <p:oleObj spid="_x0000_s100357" name="Equation" r:id="rId7" imgW="419100" imgH="22860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5486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Ове две функције су симетричне у односу на</a:t>
            </a:r>
            <a:r>
              <a:rPr lang="sr-Latn-RS" dirty="0" smtClean="0"/>
              <a:t>         </a:t>
            </a:r>
            <a:r>
              <a:rPr lang="sr-Cyrl-RS" dirty="0" smtClean="0"/>
              <a:t>осу , тј. Вредност једне за произвољно      једнака је вредности друге за   </a:t>
            </a:r>
            <a:r>
              <a:rPr lang="sr-Latn-RS" dirty="0" smtClean="0"/>
              <a:t>         </a:t>
            </a:r>
            <a:r>
              <a:rPr lang="sr-Cyrl-RS" dirty="0" smtClean="0"/>
              <a:t> .</a:t>
            </a:r>
          </a:p>
          <a:p>
            <a:r>
              <a:rPr lang="sr-Cyrl-RS" dirty="0" smtClean="0"/>
              <a:t>Исто важи и за функције                      и                         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257800" y="5486400"/>
          <a:ext cx="322384" cy="381000"/>
        </p:xfrm>
        <a:graphic>
          <a:graphicData uri="http://schemas.openxmlformats.org/presentationml/2006/ole">
            <p:oleObj spid="_x0000_s100358" name="Equation" r:id="rId8" imgW="139680" imgH="164880" progId="Equation.3">
              <p:embed/>
            </p:oleObj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919288" y="5743575"/>
          <a:ext cx="290512" cy="320511"/>
        </p:xfrm>
        <a:graphic>
          <a:graphicData uri="http://schemas.openxmlformats.org/presentationml/2006/ole">
            <p:oleObj spid="_x0000_s100360" name="Equation" r:id="rId9" imgW="126720" imgH="139680" progId="Equation.3">
              <p:embed/>
            </p:oleObj>
          </a:graphicData>
        </a:graphic>
      </p:graphicFrame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5410200" y="5791200"/>
          <a:ext cx="457200" cy="265176"/>
        </p:xfrm>
        <a:graphic>
          <a:graphicData uri="http://schemas.openxmlformats.org/presentationml/2006/ole">
            <p:oleObj spid="_x0000_s100361" name="Equation" r:id="rId10" imgW="241200" imgH="139680" progId="Equation.3">
              <p:embed/>
            </p:oleObj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3200400" y="5943600"/>
          <a:ext cx="966787" cy="528638"/>
        </p:xfrm>
        <a:graphic>
          <a:graphicData uri="http://schemas.openxmlformats.org/presentationml/2006/ole">
            <p:oleObj spid="_x0000_s100362" name="Equation" r:id="rId11" imgW="419040" imgH="228600" progId="Equation.3">
              <p:embed/>
            </p:oleObj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4572000" y="5943600"/>
          <a:ext cx="1112838" cy="528638"/>
        </p:xfrm>
        <a:graphic>
          <a:graphicData uri="http://schemas.openxmlformats.org/presentationml/2006/ole">
            <p:oleObj spid="_x0000_s100363" name="Equation" r:id="rId12" imgW="48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750300" cy="1289050"/>
          </a:xfrm>
        </p:spPr>
        <p:txBody>
          <a:bodyPr>
            <a:normAutofit fontScale="90000"/>
          </a:bodyPr>
          <a:lstStyle/>
          <a:p>
            <a:r>
              <a:rPr 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ОСОБИНЕ ЕКСПОНЕНЦИЈАЛНИХ ФУНКЦИЈА</a:t>
            </a:r>
            <a:r>
              <a:rPr lang="sr-Cyrl-C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smtClean="0">
                <a:latin typeface="Times New Roman" pitchFamily="18" charset="0"/>
                <a:cs typeface="Times New Roman" pitchFamily="18" charset="0"/>
              </a:rPr>
            </a:b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85813" y="1428750"/>
            <a:ext cx="7900987" cy="43402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sr-Cyrl-C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 УОЧАВАМО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C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endParaRPr lang="sr-Cyrl-C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sr-Cyrl-C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 ЈЕ СЛИЧНО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C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endParaRPr lang="sr-Cyrl-C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sr-Cyrl-C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ШТА РАЗЛИЧИТО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C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Tx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sr-Cyrl-C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3733800" cy="299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Grp="1" noChangeAspect="1" noChangeArrowheads="1"/>
          </p:cNvPicPr>
          <p:nvPr>
            <p:ph sz="half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828800"/>
            <a:ext cx="3733800" cy="299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295400" y="2057400"/>
          <a:ext cx="762000" cy="409575"/>
        </p:xfrm>
        <a:graphic>
          <a:graphicData uri="http://schemas.openxmlformats.org/presentationml/2006/ole">
            <p:oleObj spid="_x0000_s95234" name="Equation" r:id="rId5" imgW="330120" imgH="177480" progId="Equation.3">
              <p:embed/>
            </p:oleObj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6781800" y="1981200"/>
          <a:ext cx="1169988" cy="381000"/>
        </p:xfrm>
        <a:graphic>
          <a:graphicData uri="http://schemas.openxmlformats.org/presentationml/2006/ole">
            <p:oleObj spid="_x0000_s95235" name="Equation" r:id="rId6" imgW="5457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sr-Cyrl-CS" sz="4000" b="1" u="sng" dirty="0"/>
              <a:t>Особине експоненцијалне функције:</a:t>
            </a:r>
            <a:endParaRPr lang="en-US" sz="4000" b="1" u="sng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19600"/>
          </a:xfrm>
        </p:spPr>
        <p:txBody>
          <a:bodyPr>
            <a:normAutofit/>
          </a:bodyPr>
          <a:lstStyle/>
          <a:p>
            <a:pPr marL="609600" indent="-609600"/>
            <a:r>
              <a:rPr lang="sr-Cyrl-CS" u="sng" dirty="0" smtClean="0"/>
              <a:t>Домен функције</a:t>
            </a:r>
            <a:r>
              <a:rPr lang="sr-Cyrl-CS" dirty="0" smtClean="0"/>
              <a:t>:   </a:t>
            </a:r>
            <a:r>
              <a:rPr lang="sr-Cyrl-CS" b="1" dirty="0" smtClean="0"/>
              <a:t>D</a:t>
            </a:r>
            <a:r>
              <a:rPr lang="sr-Latn-CS" b="1" dirty="0" smtClean="0"/>
              <a:t>f = R </a:t>
            </a:r>
            <a:endParaRPr lang="sr-Cyrl-RS" b="1" dirty="0" smtClean="0"/>
          </a:p>
          <a:p>
            <a:pPr marL="609600" indent="-609600">
              <a:buNone/>
            </a:pPr>
            <a:r>
              <a:rPr lang="sr-Cyrl-RS" b="1" dirty="0" smtClean="0"/>
              <a:t>       </a:t>
            </a:r>
            <a:r>
              <a:rPr lang="sr-Latn-CS" dirty="0" smtClean="0"/>
              <a:t> </a:t>
            </a:r>
            <a:r>
              <a:rPr lang="sr-Latn-CS" dirty="0"/>
              <a:t>( јер за свако </a:t>
            </a:r>
            <a:r>
              <a:rPr lang="sr-Cyrl-CS" dirty="0"/>
              <a:t> </a:t>
            </a:r>
            <a:r>
              <a:rPr lang="sr-Cyrl-CS" dirty="0" smtClean="0"/>
              <a:t>          постоји                           </a:t>
            </a:r>
          </a:p>
          <a:p>
            <a:pPr marL="609600" indent="-609600"/>
            <a:r>
              <a:rPr lang="sr-Cyrl-CS" u="sng" dirty="0" smtClean="0"/>
              <a:t>Кодомен </a:t>
            </a:r>
            <a:r>
              <a:rPr lang="sr-Cyrl-CS" u="sng" dirty="0"/>
              <a:t>функције</a:t>
            </a:r>
            <a:r>
              <a:rPr lang="sr-Cyrl-CS" dirty="0"/>
              <a:t> је скуп  </a:t>
            </a:r>
            <a:r>
              <a:rPr lang="sr-Cyrl-CS" b="1" dirty="0"/>
              <a:t>R</a:t>
            </a:r>
            <a:r>
              <a:rPr lang="sr-Latn-CS" b="1" dirty="0"/>
              <a:t>+</a:t>
            </a:r>
            <a:r>
              <a:rPr lang="sr-Cyrl-CS" b="1" dirty="0"/>
              <a:t>  </a:t>
            </a:r>
            <a:endParaRPr lang="sr-Cyrl-CS" b="1" dirty="0" smtClean="0"/>
          </a:p>
          <a:p>
            <a:pPr marL="609600" indent="-609600">
              <a:buNone/>
            </a:pPr>
            <a:r>
              <a:rPr lang="sr-Cyrl-CS" dirty="0" smtClean="0"/>
              <a:t>        ( </a:t>
            </a:r>
            <a:r>
              <a:rPr lang="sr-Cyrl-CS" dirty="0"/>
              <a:t>јер</a:t>
            </a:r>
            <a:r>
              <a:rPr lang="sr-Cyrl-CS" b="1" dirty="0"/>
              <a:t> </a:t>
            </a:r>
            <a:r>
              <a:rPr lang="sr-Cyrl-CS" dirty="0"/>
              <a:t>је на основу деф.1</a:t>
            </a:r>
            <a:r>
              <a:rPr lang="sr-Cyrl-CS" dirty="0" smtClean="0"/>
              <a:t>.                                )</a:t>
            </a:r>
          </a:p>
          <a:p>
            <a:pPr marL="609600" indent="-609600"/>
            <a:r>
              <a:rPr lang="sr-Cyrl-CS" u="sng" dirty="0" smtClean="0"/>
              <a:t>Нуле функције</a:t>
            </a:r>
            <a:r>
              <a:rPr lang="sr-Cyrl-CS" dirty="0" smtClean="0"/>
              <a:t>: Експоненцијална функција нема нула ( јер је за свако                        )</a:t>
            </a:r>
          </a:p>
          <a:p>
            <a:pPr marL="609600" indent="-609600"/>
            <a:r>
              <a:rPr lang="sr-Cyrl-CS" u="sng" dirty="0" smtClean="0"/>
              <a:t>Пресек са Оy – осом </a:t>
            </a:r>
            <a:r>
              <a:rPr lang="sr-Cyrl-CS" dirty="0" smtClean="0"/>
              <a:t>је тачка </a:t>
            </a:r>
            <a:r>
              <a:rPr lang="sr-Cyrl-CS" b="1" dirty="0" smtClean="0"/>
              <a:t>( 0 , 1 )</a:t>
            </a:r>
            <a:endParaRPr lang="sr-Cyrl-CS" dirty="0" smtClean="0"/>
          </a:p>
          <a:p>
            <a:pPr marL="609600" indent="-609600">
              <a:buFont typeface="Wingdings" pitchFamily="2" charset="2"/>
              <a:buNone/>
            </a:pPr>
            <a:endParaRPr lang="sr-Cyrl-CS" dirty="0" smtClean="0"/>
          </a:p>
          <a:p>
            <a:pPr marL="609600" indent="-609600">
              <a:buNone/>
            </a:pPr>
            <a:endParaRPr lang="en-US" dirty="0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895600" y="2057400"/>
          <a:ext cx="762000" cy="405653"/>
        </p:xfrm>
        <a:graphic>
          <a:graphicData uri="http://schemas.openxmlformats.org/presentationml/2006/ole">
            <p:oleObj spid="_x0000_s78850" name="Equation" r:id="rId3" imgW="368140" imgH="177723" progId="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4953000" y="1828800"/>
          <a:ext cx="762000" cy="676088"/>
        </p:xfrm>
        <a:graphic>
          <a:graphicData uri="http://schemas.openxmlformats.org/presentationml/2006/ole">
            <p:oleObj spid="_x0000_s78851" name="Equation" r:id="rId4" imgW="177480" imgH="203040" progId="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5715000" y="1981200"/>
          <a:ext cx="1066800" cy="534428"/>
        </p:xfrm>
        <a:graphic>
          <a:graphicData uri="http://schemas.openxmlformats.org/presentationml/2006/ole">
            <p:oleObj spid="_x0000_s78852" name="Equation" r:id="rId5" imgW="406080" imgH="203040" progId="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4572000" y="2971800"/>
          <a:ext cx="2087551" cy="533400"/>
        </p:xfrm>
        <a:graphic>
          <a:graphicData uri="http://schemas.openxmlformats.org/presentationml/2006/ole">
            <p:oleObj spid="_x0000_s78853" name="Equation" r:id="rId6" imgW="1091880" imgH="279360" progId="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4191000" y="3733800"/>
          <a:ext cx="1582737" cy="574675"/>
        </p:xfrm>
        <a:graphic>
          <a:graphicData uri="http://schemas.openxmlformats.org/presentationml/2006/ole">
            <p:oleObj spid="_x0000_s78854" name="Equation" r:id="rId7" imgW="799920" imgH="228600" progId="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4267200" y="4800600"/>
          <a:ext cx="1664454" cy="1066800"/>
        </p:xfrm>
        <a:graphic>
          <a:graphicData uri="http://schemas.openxmlformats.org/presentationml/2006/ole">
            <p:oleObj spid="_x0000_s78855" name="Equation" r:id="rId8" imgW="86328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5562600"/>
          </a:xfrm>
        </p:spPr>
        <p:txBody>
          <a:bodyPr/>
          <a:lstStyle/>
          <a:p>
            <a:r>
              <a:rPr lang="sr-Cyrl-CS" u="sng" dirty="0" smtClean="0"/>
              <a:t>Знак функције</a:t>
            </a:r>
            <a:r>
              <a:rPr lang="sr-Cyrl-CS" dirty="0" smtClean="0"/>
              <a:t>: Експоненцијална функција је увек позитивна</a:t>
            </a:r>
          </a:p>
          <a:p>
            <a:r>
              <a:rPr lang="sr-Cyrl-CS" u="sng" dirty="0" smtClean="0"/>
              <a:t>График експоненцијалне функције </a:t>
            </a:r>
            <a:r>
              <a:rPr lang="sr-Cyrl-CS" dirty="0" smtClean="0"/>
              <a:t>је скуп уређених парова 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RS" dirty="0" smtClean="0"/>
              <a:t>                                        </a:t>
            </a:r>
            <a:endParaRPr lang="en-US" dirty="0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2590800" y="838200"/>
          <a:ext cx="2232025" cy="620712"/>
        </p:xfrm>
        <a:graphic>
          <a:graphicData uri="http://schemas.openxmlformats.org/presentationml/2006/ole">
            <p:oleObj spid="_x0000_s80900" name="Equation" r:id="rId3" imgW="1091880" imgH="279360" progId="">
              <p:embed/>
            </p:oleObj>
          </a:graphicData>
        </a:graphic>
      </p:graphicFrame>
      <p:pic>
        <p:nvPicPr>
          <p:cNvPr id="16" name="Picture 6" descr="C:\Documents and Settings\USER\Desktop\Desktop\eks. f-ja\četvrtak\Matematika - 2_razred_files\primjer_1_files\l_e_files\e_f_1_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62000" y="4038600"/>
            <a:ext cx="2286000" cy="1817370"/>
          </a:xfrm>
          <a:prstGeom prst="rect">
            <a:avLst/>
          </a:prstGeom>
          <a:noFill/>
        </p:spPr>
      </p:pic>
      <p:pic>
        <p:nvPicPr>
          <p:cNvPr id="17" name="Picture 5" descr="C:\Documents and Settings\USER\Desktop\Desktop\eks. f-ja\četvrtak\Matematika - 2_razred_files\primjer_1_files\l_e_files\e_f_2_1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410200" y="4038600"/>
            <a:ext cx="2133600" cy="1698388"/>
          </a:xfrm>
          <a:prstGeom prst="rect">
            <a:avLst/>
          </a:prstGeom>
          <a:noFill/>
        </p:spPr>
      </p:pic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524000" y="3429000"/>
          <a:ext cx="762000" cy="410308"/>
        </p:xfrm>
        <a:graphic>
          <a:graphicData uri="http://schemas.openxmlformats.org/presentationml/2006/ole">
            <p:oleObj spid="_x0000_s80909" name="Equation" r:id="rId8" imgW="330120" imgH="17748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943600" y="3505200"/>
          <a:ext cx="1170217" cy="381001"/>
        </p:xfrm>
        <a:graphic>
          <a:graphicData uri="http://schemas.openxmlformats.org/presentationml/2006/ole">
            <p:oleObj spid="_x0000_s80911" name="Equation" r:id="rId9" imgW="545760" imgH="177480" progId="Equation.3">
              <p:embed/>
            </p:oleObj>
          </a:graphicData>
        </a:graphic>
      </p:graphicFrame>
      <p:graphicFrame>
        <p:nvGraphicFramePr>
          <p:cNvPr id="80914" name="Object 18"/>
          <p:cNvGraphicFramePr>
            <a:graphicFrameLocks noChangeAspect="1"/>
          </p:cNvGraphicFramePr>
          <p:nvPr/>
        </p:nvGraphicFramePr>
        <p:xfrm>
          <a:off x="2209800" y="2057400"/>
          <a:ext cx="4160837" cy="714375"/>
        </p:xfrm>
        <a:graphic>
          <a:graphicData uri="http://schemas.openxmlformats.org/presentationml/2006/ole">
            <p:oleObj spid="_x0000_s80914" name="Equation" r:id="rId10" imgW="138420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495800" cy="4305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</a:t>
            </a:r>
            <a:r>
              <a:rPr lang="sr-Cyrl-CS" sz="2000" dirty="0" smtClean="0"/>
              <a:t>експоненцијална функција је растућа на целом домену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724400" y="1828800"/>
            <a:ext cx="4191000" cy="4305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</a:t>
            </a:r>
            <a:r>
              <a:rPr lang="sr-Cyrl-CS" sz="2000" dirty="0" smtClean="0"/>
              <a:t>експоненцијална функција је опадајућа на целом домену</a:t>
            </a:r>
            <a:endParaRPr 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3050"/>
            <a:ext cx="7772400" cy="946150"/>
          </a:xfrm>
        </p:spPr>
        <p:txBody>
          <a:bodyPr>
            <a:noAutofit/>
          </a:bodyPr>
          <a:lstStyle/>
          <a:p>
            <a:pPr marL="838200" indent="-838200"/>
            <a:r>
              <a:rPr lang="sr-Cyrl-CS" sz="3600" dirty="0"/>
              <a:t>Монотоност функције: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Cyrl-CS" sz="3200" dirty="0" smtClean="0"/>
              <a:t>Разликујемо </a:t>
            </a:r>
            <a:r>
              <a:rPr lang="sr-Cyrl-CS" sz="3200" dirty="0"/>
              <a:t>2 случаја: </a:t>
            </a:r>
            <a:endParaRPr lang="en-US" sz="3200" dirty="0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1676400" y="1295400"/>
          <a:ext cx="1081088" cy="465138"/>
        </p:xfrm>
        <a:graphic>
          <a:graphicData uri="http://schemas.openxmlformats.org/presentationml/2006/ole">
            <p:oleObj spid="_x0000_s108546" name="Equation" r:id="rId3" imgW="330120" imgH="177480" progId="">
              <p:embed/>
            </p:oleObj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5943600" y="1219200"/>
          <a:ext cx="1223963" cy="504825"/>
        </p:xfrm>
        <a:graphic>
          <a:graphicData uri="http://schemas.openxmlformats.org/presentationml/2006/ole">
            <p:oleObj spid="_x0000_s108547" name="Equation" r:id="rId4" imgW="545760" imgH="177480" progId="">
              <p:embed/>
            </p:oleObj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590800"/>
            <a:ext cx="3200400" cy="256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5334000"/>
            <a:ext cx="4114800" cy="390525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2667000"/>
            <a:ext cx="3124200" cy="25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2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0600" y="5410200"/>
            <a:ext cx="4114800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Дефиниција 3.</a:t>
            </a:r>
          </a:p>
          <a:p>
            <a:r>
              <a:rPr lang="sr-Cyrl-CS" sz="2400" b="1" dirty="0" smtClean="0"/>
              <a:t>Асимптота</a:t>
            </a:r>
            <a:r>
              <a:rPr lang="sr-Latn-RS" sz="2400" b="1" dirty="0" smtClean="0"/>
              <a:t>  </a:t>
            </a:r>
            <a:r>
              <a:rPr lang="sr-Cyrl-CS" sz="2400" dirty="0" smtClean="0"/>
              <a:t>( гр. </a:t>
            </a:r>
            <a:r>
              <a:rPr lang="sr-Latn-RS" sz="2400" i="1" dirty="0" smtClean="0">
                <a:latin typeface="Aharoni" pitchFamily="2" charset="-79"/>
                <a:cs typeface="Aharoni" pitchFamily="2" charset="-79"/>
              </a:rPr>
              <a:t>asimptotos</a:t>
            </a:r>
            <a:r>
              <a:rPr lang="sr-Latn-RS" sz="2400" i="1" dirty="0" smtClean="0"/>
              <a:t> </a:t>
            </a:r>
            <a:r>
              <a:rPr lang="sr-Cyrl-CS" sz="2400" dirty="0" smtClean="0"/>
              <a:t>- који се не поклапа ) </a:t>
            </a:r>
            <a:r>
              <a:rPr lang="sr-Cyrl-RS" sz="2400" dirty="0" smtClean="0"/>
              <a:t>графика функције </a:t>
            </a:r>
            <a:r>
              <a:rPr lang="sr-Cyrl-CS" sz="2400" dirty="0" smtClean="0"/>
              <a:t> је права чије се растојање од неограничено продужаване криве ( графика) неограничено смањује.</a:t>
            </a:r>
          </a:p>
          <a:p>
            <a:endParaRPr lang="sr-Cyrl-C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sr-Cyrl-CS" sz="2400" dirty="0" smtClean="0"/>
              <a:t>Права                    ( </a:t>
            </a:r>
            <a:r>
              <a:rPr lang="sr-Latn-CS" sz="2400" dirty="0" smtClean="0"/>
              <a:t>x- оса ) </a:t>
            </a:r>
            <a:r>
              <a:rPr lang="sr-Cyrl-CS" sz="2400" dirty="0" smtClean="0"/>
              <a:t> </a:t>
            </a:r>
            <a:r>
              <a:rPr lang="sr-Latn-CS" sz="2400" dirty="0" smtClean="0"/>
              <a:t>је асимптота</a:t>
            </a:r>
            <a:r>
              <a:rPr lang="sr-Cyrl-RS" sz="2400" dirty="0" smtClean="0"/>
              <a:t> е</a:t>
            </a:r>
            <a:r>
              <a:rPr lang="sr-Latn-CS" sz="2400" dirty="0" smtClean="0"/>
              <a:t>кспоненцијалне</a:t>
            </a:r>
            <a:endParaRPr lang="sr-Cyrl-RS" sz="2400" dirty="0" smtClean="0"/>
          </a:p>
          <a:p>
            <a:pPr>
              <a:buFont typeface="Wingdings" pitchFamily="2" charset="2"/>
              <a:buNone/>
            </a:pPr>
            <a:r>
              <a:rPr lang="sr-Latn-CS" sz="2400" dirty="0" smtClean="0"/>
              <a:t>функције.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1295400" y="2209800"/>
          <a:ext cx="1301894" cy="457200"/>
        </p:xfrm>
        <a:graphic>
          <a:graphicData uri="http://schemas.openxmlformats.org/presentationml/2006/ole">
            <p:oleObj spid="_x0000_s86018" name="Equation" r:id="rId3" imgW="355320" imgH="203040" progId="">
              <p:embed/>
            </p:oleObj>
          </a:graphicData>
        </a:graphic>
      </p:graphicFrame>
      <p:pic>
        <p:nvPicPr>
          <p:cNvPr id="7" name="Picture 6" descr="C:\Documents and Settings\USER\Desktop\Desktop\eks. f-ja\četvrtak\Matematika - 2_razred_files\primjer_1_files\l_e_files\e_f_1_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57200" y="3657600"/>
            <a:ext cx="2286000" cy="1817370"/>
          </a:xfrm>
          <a:prstGeom prst="rect">
            <a:avLst/>
          </a:prstGeom>
          <a:noFill/>
        </p:spPr>
      </p:pic>
      <p:pic>
        <p:nvPicPr>
          <p:cNvPr id="8" name="Picture 5" descr="C:\Documents and Settings\USER\Desktop\Desktop\eks. f-ja\četvrtak\Matematika - 2_razred_files\primjer_1_files\l_e_files\e_f_2_1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410200" y="3733800"/>
            <a:ext cx="2133600" cy="1698388"/>
          </a:xfrm>
          <a:prstGeom prst="rect">
            <a:avLst/>
          </a:prstGeom>
          <a:noFill/>
        </p:spPr>
      </p:pic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143000" y="3124200"/>
          <a:ext cx="762000" cy="409575"/>
        </p:xfrm>
        <a:graphic>
          <a:graphicData uri="http://schemas.openxmlformats.org/presentationml/2006/ole">
            <p:oleObj spid="_x0000_s86019" name="Equation" r:id="rId8" imgW="330120" imgH="177480" progId="Equation.3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5715000" y="3124200"/>
          <a:ext cx="1169988" cy="381000"/>
        </p:xfrm>
        <a:graphic>
          <a:graphicData uri="http://schemas.openxmlformats.org/presentationml/2006/ole">
            <p:oleObj spid="_x0000_s86020" name="Equation" r:id="rId9" imgW="545760" imgH="177480" progId="Equation.3">
              <p:embed/>
            </p:oleObj>
          </a:graphicData>
        </a:graphic>
      </p:graphicFrame>
      <p:pic>
        <p:nvPicPr>
          <p:cNvPr id="10" name="Picture 9" descr="sr1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5715000"/>
            <a:ext cx="1905000" cy="858902"/>
          </a:xfrm>
          <a:prstGeom prst="rect">
            <a:avLst/>
          </a:prstGeom>
        </p:spPr>
      </p:pic>
      <p:pic>
        <p:nvPicPr>
          <p:cNvPr id="11" name="Picture 10" descr="sr2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62600" y="5715000"/>
            <a:ext cx="2057400" cy="741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743200" y="2743200"/>
            <a:ext cx="4191000" cy="228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139" name="Object 3">
            <a:hlinkClick r:id="rId3" action="ppaction://hlinkfile"/>
          </p:cNvPr>
          <p:cNvGraphicFramePr>
            <a:graphicFrameLocks noChangeAspect="1"/>
          </p:cNvGraphicFramePr>
          <p:nvPr/>
        </p:nvGraphicFramePr>
        <p:xfrm>
          <a:off x="3581400" y="3431771"/>
          <a:ext cx="2057400" cy="1009996"/>
        </p:xfrm>
        <a:graphic>
          <a:graphicData uri="http://schemas.openxmlformats.org/presentationml/2006/ole">
            <p:oleObj spid="_x0000_s91139" name="Packager Shell Object" showAsIcon="1" r:id="rId4" imgW="1397160" imgH="68580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81000" y="381000"/>
            <a:ext cx="6425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sz="2400" dirty="0">
                <a:cs typeface="Times New Roman" pitchFamily="18" charset="0"/>
              </a:rPr>
              <a:t>Најчешће се користе </a:t>
            </a:r>
            <a:r>
              <a:rPr lang="sr-Cyrl-CS" sz="2400" dirty="0" smtClean="0">
                <a:cs typeface="Times New Roman" pitchFamily="18" charset="0"/>
              </a:rPr>
              <a:t>функције                        и  </a:t>
            </a:r>
            <a:endParaRPr lang="sr-Cyrl-CS" sz="2400" dirty="0"/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4800600" y="304800"/>
          <a:ext cx="1371600" cy="695098"/>
        </p:xfrm>
        <a:graphic>
          <a:graphicData uri="http://schemas.openxmlformats.org/presentationml/2006/ole">
            <p:oleObj spid="_x0000_s87042" name="Equation" r:id="rId3" imgW="406224" imgH="228501" progId="">
              <p:embed/>
            </p:oleObj>
          </a:graphicData>
        </a:graphic>
      </p:graphicFrame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580063" y="476250"/>
            <a:ext cx="7649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dirty="0">
                <a:cs typeface="Times New Roman" pitchFamily="18" charset="0"/>
              </a:rPr>
              <a:t> </a:t>
            </a:r>
            <a:r>
              <a:rPr lang="sr-Cyrl-CS" dirty="0" smtClean="0">
                <a:cs typeface="Times New Roman" pitchFamily="18" charset="0"/>
              </a:rPr>
              <a:t>         </a:t>
            </a:r>
            <a:r>
              <a:rPr lang="sr-Cyrl-CS" sz="1200" dirty="0" smtClean="0">
                <a:cs typeface="Times New Roman" pitchFamily="18" charset="0"/>
              </a:rPr>
              <a:t>  </a:t>
            </a:r>
            <a:endParaRPr lang="sr-Cyrl-CS" dirty="0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629400" y="381000"/>
          <a:ext cx="1394196" cy="609600"/>
        </p:xfrm>
        <a:graphic>
          <a:graphicData uri="http://schemas.openxmlformats.org/presentationml/2006/ole">
            <p:oleObj spid="_x0000_s87043" name="Equation" r:id="rId4" imgW="469900" imgH="228600" progId="">
              <p:embed/>
            </p:oleObj>
          </a:graphicData>
        </a:graphic>
      </p:graphicFrame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304800" y="1371600"/>
            <a:ext cx="4109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sz="2400" dirty="0">
                <a:cs typeface="Times New Roman" pitchFamily="18" charset="0"/>
              </a:rPr>
              <a:t>Експоненцијална функција  </a:t>
            </a:r>
            <a:endParaRPr lang="sr-Cyrl-CS" sz="2400" dirty="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419600" y="1219200"/>
          <a:ext cx="1524000" cy="772800"/>
        </p:xfrm>
        <a:graphic>
          <a:graphicData uri="http://schemas.openxmlformats.org/presentationml/2006/ole">
            <p:oleObj spid="_x0000_s87044" name="Equation" r:id="rId5" imgW="406224" imgH="228501" progId="">
              <p:embed/>
            </p:oleObj>
          </a:graphicData>
        </a:graphic>
      </p:graphicFrame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-152400" y="17526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 eaLnBrk="1" hangingPunct="1"/>
            <a:r>
              <a:rPr lang="sr-Cyrl-CS" sz="2400" dirty="0" smtClean="0">
                <a:cs typeface="Times New Roman" pitchFamily="18" charset="0"/>
              </a:rPr>
              <a:t>је </a:t>
            </a:r>
            <a:r>
              <a:rPr lang="sr-Cyrl-CS" sz="2400" dirty="0">
                <a:cs typeface="Times New Roman" pitchFamily="18" charset="0"/>
              </a:rPr>
              <a:t>једна од најважнијих функција у математици.</a:t>
            </a:r>
            <a:endParaRPr lang="en-US" sz="2400" dirty="0"/>
          </a:p>
          <a:p>
            <a:pPr indent="457200"/>
            <a:endParaRPr lang="en-US" sz="2400" dirty="0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828800" y="2362200"/>
          <a:ext cx="3816350" cy="604837"/>
        </p:xfrm>
        <a:graphic>
          <a:graphicData uri="http://schemas.openxmlformats.org/presentationml/2006/ole">
            <p:oleObj spid="_x0000_s87045" name="Equation" r:id="rId6" imgW="990170" imgH="177723" progId="">
              <p:embed/>
            </p:oleObj>
          </a:graphicData>
        </a:graphic>
      </p:graphicFrame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152400" y="3124200"/>
            <a:ext cx="87125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7200" eaLnBrk="1" hangingPunct="1"/>
            <a:r>
              <a:rPr lang="sr-Cyrl-CS" sz="2400" dirty="0">
                <a:cs typeface="Times New Roman" pitchFamily="18" charset="0"/>
              </a:rPr>
              <a:t> је  основа природног логаритма ( Напијерова константа )</a:t>
            </a:r>
            <a:endParaRPr lang="en-US" sz="2400" dirty="0"/>
          </a:p>
          <a:p>
            <a:pPr indent="457200"/>
            <a:endParaRPr lang="en-US" sz="2400" dirty="0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619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Распоред пшеничних зрна на шаховској табли</a:t>
            </a:r>
            <a:endParaRPr lang="en-US" dirty="0"/>
          </a:p>
        </p:txBody>
      </p:sp>
      <p:pic>
        <p:nvPicPr>
          <p:cNvPr id="6" name="Content Placeholder 5" descr="sah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6781800" cy="5191562"/>
          </a:xfrm>
        </p:spPr>
      </p:pic>
      <p:sp>
        <p:nvSpPr>
          <p:cNvPr id="7" name="TextBox 6"/>
          <p:cNvSpPr txBox="1"/>
          <p:nvPr/>
        </p:nvSpPr>
        <p:spPr>
          <a:xfrm>
            <a:off x="1447800" y="1676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1676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24400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16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62600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32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24600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64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86600" y="16764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128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71600" y="2286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256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-4535488" y="3375025"/>
          <a:ext cx="419100" cy="228600"/>
        </p:xfrm>
        <a:graphic>
          <a:graphicData uri="http://schemas.openxmlformats.org/presentationml/2006/ole">
            <p:oleObj spid="_x0000_s88066" name="Equation" r:id="rId3" imgW="419100" imgH="228600" progId="">
              <p:embed/>
            </p:oleObj>
          </a:graphicData>
        </a:graphic>
      </p:graphicFrame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0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Примена експоненцијалне функције</a:t>
            </a:r>
            <a:endParaRPr lang="en-US" sz="4000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36863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/>
              <a:t>Легенда о проналазачу </a:t>
            </a:r>
            <a:r>
              <a:rPr lang="sr-Cyrl-CS" dirty="0" smtClean="0"/>
              <a:t>шаха</a:t>
            </a:r>
            <a:endParaRPr lang="en-US" dirty="0" smtClean="0"/>
          </a:p>
          <a:p>
            <a:r>
              <a:rPr lang="sr-Cyrl-RS" dirty="0" smtClean="0"/>
              <a:t>Сложен каматни рачун ( После        година капитал </a:t>
            </a:r>
            <a:r>
              <a:rPr lang="sr-Latn-RS" i="1" dirty="0" smtClean="0"/>
              <a:t>G</a:t>
            </a:r>
            <a:r>
              <a:rPr lang="sr-Latn-RS" dirty="0" smtClean="0"/>
              <a:t> </a:t>
            </a:r>
            <a:r>
              <a:rPr lang="sr-Cyrl-RS" dirty="0" smtClean="0"/>
              <a:t>нарасте на </a:t>
            </a:r>
            <a:r>
              <a:rPr lang="sr-Latn-RS" dirty="0" smtClean="0"/>
              <a:t>                   </a:t>
            </a:r>
            <a:r>
              <a:rPr lang="sr-Cyrl-RS" dirty="0" smtClean="0"/>
              <a:t>, где је      каматна стопа</a:t>
            </a:r>
            <a:r>
              <a:rPr lang="sr-Latn-RS" dirty="0" smtClean="0"/>
              <a:t>  </a:t>
            </a:r>
            <a:r>
              <a:rPr lang="sr-Cyrl-RS" dirty="0" smtClean="0"/>
              <a:t>)</a:t>
            </a:r>
            <a:endParaRPr lang="sr-Cyrl-CS" dirty="0"/>
          </a:p>
          <a:p>
            <a:r>
              <a:rPr lang="sr-Cyrl-CS" dirty="0"/>
              <a:t>Природа размножавања </a:t>
            </a:r>
            <a:r>
              <a:rPr lang="sr-Cyrl-CS" dirty="0" smtClean="0"/>
              <a:t>бактерија</a:t>
            </a:r>
          </a:p>
          <a:p>
            <a:r>
              <a:rPr lang="sr-Cyrl-CS" dirty="0" smtClean="0"/>
              <a:t>Број риба у рибњаку расте у складу са експоненцијалним законом (  нпр.                             )</a:t>
            </a:r>
            <a:endParaRPr lang="sr-Cyrl-CS" dirty="0"/>
          </a:p>
          <a:p>
            <a:r>
              <a:rPr lang="sr-Cyrl-CS" dirty="0"/>
              <a:t>Како људи постају дебљи с</a:t>
            </a:r>
            <a:r>
              <a:rPr lang="en-US" dirty="0">
                <a:cs typeface="Arial" pitchFamily="34" charset="0"/>
              </a:rPr>
              <a:t>‘</a:t>
            </a:r>
            <a:r>
              <a:rPr lang="sr-Cyrl-CS" dirty="0">
                <a:cs typeface="Arial" pitchFamily="34" charset="0"/>
              </a:rPr>
              <a:t>годинама ?</a:t>
            </a:r>
            <a:endParaRPr lang="en-US" dirty="0">
              <a:cs typeface="Arial" pitchFamily="34" charset="0"/>
            </a:endParaRPr>
          </a:p>
          <a:p>
            <a:r>
              <a:rPr lang="sr-Cyrl-CS" dirty="0"/>
              <a:t>Растојање од моста до прага на гитари</a:t>
            </a:r>
            <a:endParaRPr lang="en-US" dirty="0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2209800"/>
          <a:ext cx="1286042" cy="469900"/>
        </p:xfrm>
        <a:graphic>
          <a:graphicData uri="http://schemas.openxmlformats.org/presentationml/2006/ole">
            <p:oleObj spid="_x0000_s88067" name="Equation" r:id="rId4" imgW="66024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81600" y="1981200"/>
          <a:ext cx="406400" cy="304800"/>
        </p:xfrm>
        <a:graphic>
          <a:graphicData uri="http://schemas.openxmlformats.org/presentationml/2006/ole">
            <p:oleObj spid="_x0000_s88068" name="Equation" r:id="rId5" imgW="126720" imgH="1396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0" y="2362200"/>
          <a:ext cx="304800" cy="381000"/>
        </p:xfrm>
        <a:graphic>
          <a:graphicData uri="http://schemas.openxmlformats.org/presentationml/2006/ole">
            <p:oleObj spid="_x0000_s88069" name="Equation" r:id="rId6" imgW="152280" imgH="16488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5583238" y="3275013"/>
          <a:ext cx="1855787" cy="471487"/>
        </p:xfrm>
        <a:graphic>
          <a:graphicData uri="http://schemas.openxmlformats.org/presentationml/2006/ole">
            <p:oleObj spid="_x0000_s88070" name="Equation" r:id="rId7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260px-A_guitar_ub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95400"/>
            <a:ext cx="70675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619250" y="3933825"/>
            <a:ext cx="2159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3203575" y="3284538"/>
            <a:ext cx="431800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H="1">
            <a:off x="6084888" y="3505200"/>
            <a:ext cx="87312" cy="186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295400" y="5943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/>
              <a:t>мост</a:t>
            </a:r>
            <a:endParaRPr lang="en-US" dirty="0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276600" y="58674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/>
              <a:t>19. праг</a:t>
            </a:r>
            <a:endParaRPr lang="en-US" dirty="0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715000" y="55626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/>
              <a:t>1. праг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4343400" y="1219200"/>
          <a:ext cx="2819400" cy="835801"/>
        </p:xfrm>
        <a:graphic>
          <a:graphicData uri="http://schemas.openxmlformats.org/presentationml/2006/ole">
            <p:oleObj spid="_x0000_s89090" name="Equation" r:id="rId4" imgW="1040948" imgH="355446" progId="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6019800" y="2133600"/>
          <a:ext cx="1219200" cy="362320"/>
        </p:xfrm>
        <a:graphic>
          <a:graphicData uri="http://schemas.openxmlformats.org/presentationml/2006/ole">
            <p:oleObj spid="_x0000_s89091" name="Equation" r:id="rId5" imgW="609336" imgH="177723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" y="685800"/>
            <a:ext cx="5568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400" dirty="0" smtClean="0"/>
              <a:t>Растојање од моста до прага на гитари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5" grpId="0" animBg="1"/>
      <p:bldP spid="68616" grpId="0"/>
      <p:bldP spid="68617" grpId="0"/>
      <p:bldP spid="686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Домаћи задатак:</a:t>
            </a:r>
            <a:br>
              <a:rPr lang="sr-Cyrl-R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Скицирати график функције: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(3/2)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y=(1/3)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sr-Cyrl-RS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y=(2/3)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724400" y="3886200"/>
            <a:ext cx="2743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4419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ДА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ПОНОВИМО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8001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Који је то тако велики број?</a:t>
            </a:r>
            <a:endParaRPr lang="sr-Cyrl-RS" dirty="0" smtClean="0"/>
          </a:p>
          <a:p>
            <a:endParaRPr lang="sr-Cyrl-RS" dirty="0" smtClean="0"/>
          </a:p>
          <a:p>
            <a:r>
              <a:rPr lang="de-DE" sz="3200" dirty="0" smtClean="0">
                <a:latin typeface="Arial Black" pitchFamily="34" charset="0"/>
              </a:rPr>
              <a:t>18 446 744 073 709 551 615</a:t>
            </a:r>
            <a:endParaRPr lang="sr-Cyrl-RS" sz="3200" dirty="0" smtClean="0">
              <a:latin typeface="Arial Black" pitchFamily="34" charset="0"/>
            </a:endParaRPr>
          </a:p>
          <a:p>
            <a:r>
              <a:rPr lang="de-DE" sz="3200" dirty="0" smtClean="0">
                <a:latin typeface="Arial Black" pitchFamily="34" charset="0"/>
              </a:rPr>
              <a:t/>
            </a:r>
            <a:br>
              <a:rPr lang="de-DE" sz="3200" dirty="0" smtClean="0">
                <a:latin typeface="Arial Black" pitchFamily="34" charset="0"/>
              </a:rPr>
            </a:b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76600"/>
            <a:ext cx="784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Осамнаест квадралиона четиристо четрдесет шест трилиона седамсто четрдесет четири билиона седамдесет три милијарде седамсто девет милиона</a:t>
            </a:r>
            <a:r>
              <a:rPr lang="de-DE" sz="2400" dirty="0" smtClean="0"/>
              <a:t> </a:t>
            </a:r>
            <a:r>
              <a:rPr lang="sr-Cyrl-RS" sz="2400" dirty="0" smtClean="0"/>
              <a:t>петсто педесет једна хиљада шесто петнаест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Мало поређење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 једном кубном метру пшенице има приближно 15 000 000    зрна жита.</a:t>
            </a:r>
          </a:p>
          <a:p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Сета би требао да добије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     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                     жита.</a:t>
            </a:r>
          </a:p>
          <a:p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Амбар висине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       ,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             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ширине                                       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	 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и дужине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sr-Cyrl-RS" sz="2800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sr-Cyrl-RS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438400"/>
            <a:ext cx="1981200" cy="646043"/>
          </a:xfrm>
          <a:prstGeom prst="rect">
            <a:avLst/>
          </a:prstGeom>
          <a:noFill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819400"/>
            <a:ext cx="533400" cy="642257"/>
          </a:xfrm>
          <a:prstGeom prst="rect">
            <a:avLst/>
          </a:prstGeom>
          <a:noFill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352800"/>
            <a:ext cx="685800" cy="645459"/>
          </a:xfrm>
          <a:prstGeom prst="rect">
            <a:avLst/>
          </a:prstGeom>
          <a:noFill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810000"/>
            <a:ext cx="283619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sa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762000"/>
            <a:ext cx="6781800" cy="5191562"/>
          </a:xfrm>
          <a:prstGeom prst="rect">
            <a:avLst/>
          </a:prstGeom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990600"/>
            <a:ext cx="314325" cy="4191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990600"/>
            <a:ext cx="304800" cy="4191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990600"/>
            <a:ext cx="314325" cy="4191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990600"/>
            <a:ext cx="314325" cy="41910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990600"/>
            <a:ext cx="314325" cy="419100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990600"/>
            <a:ext cx="314325" cy="419100"/>
          </a:xfrm>
          <a:prstGeom prst="rect">
            <a:avLst/>
          </a:prstGeom>
          <a:noFill/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990600"/>
            <a:ext cx="314325" cy="419100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990600"/>
            <a:ext cx="314325" cy="419100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600200"/>
            <a:ext cx="314325" cy="419100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34000"/>
            <a:ext cx="504825" cy="48577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6172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Која функција описује распоред зрна на шаховској табли?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752600"/>
            <a:ext cx="4440936" cy="23622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Функција која описује распоред зрна на шаховској табли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067800" cy="1524000"/>
          </a:xfrm>
        </p:spPr>
        <p:txBody>
          <a:bodyPr>
            <a:normAutofit fontScale="90000"/>
          </a:bodyPr>
          <a:lstStyle/>
          <a:p>
            <a:r>
              <a:rPr lang="sr-Cyrl-CS" sz="2700" dirty="0" smtClean="0">
                <a:cs typeface="Times New Roman" pitchFamily="18" charset="0"/>
              </a:rPr>
              <a:t>Раније смо дефинисали степен реалног броја природним, целим и рационалним бројем.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CS" sz="2400" dirty="0" smtClean="0">
                <a:cs typeface="Times New Roman" pitchFamily="18" charset="0"/>
              </a:rPr>
              <a:t>На пример:</a:t>
            </a:r>
          </a:p>
          <a:p>
            <a:pPr>
              <a:buNone/>
            </a:pPr>
            <a:r>
              <a:rPr lang="sr-Cyrl-RS" dirty="0" smtClean="0"/>
              <a:t>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45920"/>
            <a:ext cx="3733800" cy="4526280"/>
          </a:xfrm>
        </p:spPr>
        <p:txBody>
          <a:bodyPr/>
          <a:lstStyle/>
          <a:p>
            <a:pPr>
              <a:buNone/>
            </a:pPr>
            <a:r>
              <a:rPr lang="sr-Cyrl-CS" sz="2000" dirty="0" smtClean="0">
                <a:cs typeface="Times New Roman" pitchFamily="18" charset="0"/>
              </a:rPr>
              <a:t>	Појам степена ћемо сада проширити и на степен чији је изложилац из целог скупа реалних бројева</a:t>
            </a:r>
            <a:r>
              <a:rPr lang="sr-Cyrl-CS" dirty="0" smtClean="0">
                <a:cs typeface="Times New Roman" pitchFamily="18" charset="0"/>
              </a:rPr>
              <a:t>. </a:t>
            </a:r>
            <a:endParaRPr lang="en-US" dirty="0" smtClean="0"/>
          </a:p>
          <a:p>
            <a:pPr algn="ctr">
              <a:buNone/>
            </a:pPr>
            <a:r>
              <a:rPr lang="sr-Cyrl-CS" sz="2000" dirty="0" smtClean="0">
                <a:cs typeface="Times New Roman" pitchFamily="18" charset="0"/>
              </a:rPr>
              <a:t>На  пример </a:t>
            </a:r>
            <a:r>
              <a:rPr lang="ru-RU" sz="2000" dirty="0" smtClean="0">
                <a:cs typeface="Times New Roman" pitchFamily="18" charset="0"/>
              </a:rPr>
              <a:t>:</a:t>
            </a:r>
            <a:r>
              <a:rPr lang="ru-RU" dirty="0" smtClean="0">
                <a:cs typeface="Times New Roman" pitchFamily="18" charset="0"/>
              </a:rPr>
              <a:t>  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457200" y="2133600"/>
          <a:ext cx="2587200" cy="4267200"/>
        </p:xfrm>
        <a:graphic>
          <a:graphicData uri="http://schemas.openxmlformats.org/presentationml/2006/ole">
            <p:oleObj spid="_x0000_s15361" name="Equation" r:id="rId3" imgW="1092200" imgH="2438400" progId="">
              <p:embed/>
            </p:oleObj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0" y="3733800"/>
          <a:ext cx="1295400" cy="2256766"/>
        </p:xfrm>
        <a:graphic>
          <a:graphicData uri="http://schemas.openxmlformats.org/presentationml/2006/ole">
            <p:oleObj spid="_x0000_s15362" name="Equation" r:id="rId4" imgW="2413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68313" y="549275"/>
            <a:ext cx="1222375" cy="1143000"/>
            <a:chOff x="4511" y="1939"/>
            <a:chExt cx="1228" cy="1168"/>
          </a:xfrm>
        </p:grpSpPr>
        <p:sp>
          <p:nvSpPr>
            <p:cNvPr id="2069" name="AutoShape 5"/>
            <p:cNvSpPr>
              <a:spLocks noChangeAspect="1" noChangeArrowheads="1"/>
            </p:cNvSpPr>
            <p:nvPr/>
          </p:nvSpPr>
          <p:spPr bwMode="auto">
            <a:xfrm>
              <a:off x="4511" y="1939"/>
              <a:ext cx="1228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 noChangeAspect="1"/>
          </p:cNvGrpSpPr>
          <p:nvPr/>
        </p:nvGrpSpPr>
        <p:grpSpPr bwMode="auto">
          <a:xfrm>
            <a:off x="4071938" y="1643063"/>
            <a:ext cx="1222375" cy="1143000"/>
            <a:chOff x="4511" y="1939"/>
            <a:chExt cx="1228" cy="1168"/>
          </a:xfrm>
        </p:grpSpPr>
        <p:sp>
          <p:nvSpPr>
            <p:cNvPr id="2068" name="AutoShape 7"/>
            <p:cNvSpPr>
              <a:spLocks noChangeAspect="1" noChangeArrowheads="1"/>
            </p:cNvSpPr>
            <p:nvPr/>
          </p:nvSpPr>
          <p:spPr bwMode="auto">
            <a:xfrm>
              <a:off x="4511" y="1939"/>
              <a:ext cx="1228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3348038" y="3789363"/>
            <a:ext cx="1222375" cy="1143000"/>
            <a:chOff x="4511" y="1939"/>
            <a:chExt cx="1228" cy="1168"/>
          </a:xfrm>
        </p:grpSpPr>
        <p:sp>
          <p:nvSpPr>
            <p:cNvPr id="2067" name="AutoShape 9"/>
            <p:cNvSpPr>
              <a:spLocks noChangeAspect="1" noChangeArrowheads="1"/>
            </p:cNvSpPr>
            <p:nvPr/>
          </p:nvSpPr>
          <p:spPr bwMode="auto">
            <a:xfrm>
              <a:off x="4511" y="1939"/>
              <a:ext cx="1228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0"/>
          <p:cNvGrpSpPr>
            <a:grpSpLocks noChangeAspect="1"/>
          </p:cNvGrpSpPr>
          <p:nvPr/>
        </p:nvGrpSpPr>
        <p:grpSpPr bwMode="auto">
          <a:xfrm rot="-4152127">
            <a:off x="3956050" y="3397251"/>
            <a:ext cx="1222375" cy="1143000"/>
            <a:chOff x="4511" y="1939"/>
            <a:chExt cx="1228" cy="1168"/>
          </a:xfrm>
        </p:grpSpPr>
        <p:sp>
          <p:nvSpPr>
            <p:cNvPr id="2066" name="AutoShape 11"/>
            <p:cNvSpPr>
              <a:spLocks noChangeAspect="1" noChangeArrowheads="1"/>
            </p:cNvSpPr>
            <p:nvPr/>
          </p:nvSpPr>
          <p:spPr bwMode="auto">
            <a:xfrm>
              <a:off x="4511" y="1939"/>
              <a:ext cx="1228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7" name="Rectangle 20"/>
          <p:cNvSpPr>
            <a:spLocks noChangeArrowheads="1"/>
          </p:cNvSpPr>
          <p:nvPr/>
        </p:nvSpPr>
        <p:spPr bwMode="auto">
          <a:xfrm>
            <a:off x="381000" y="3048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sr-Cyrl-CS" sz="2400" b="1" dirty="0">
                <a:solidFill>
                  <a:srgbClr val="C00000"/>
                </a:solidFill>
                <a:cs typeface="Times New Roman" pitchFamily="18" charset="0"/>
              </a:rPr>
              <a:t>Дефиниција 1</a:t>
            </a:r>
            <a:r>
              <a:rPr lang="sr-Cyrl-CS" sz="2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sr-Cyrl-CS" sz="2400" dirty="0" smtClean="0">
                <a:cs typeface="Times New Roman" pitchFamily="18" charset="0"/>
              </a:rPr>
              <a:t>: Нека је                                 ,  онда степен одређује тачно један позитиван реалан број</a:t>
            </a:r>
            <a:endParaRPr lang="sr-Cyrl-C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3848100" y="2349500"/>
            <a:ext cx="1222375" cy="247650"/>
            <a:chOff x="4511" y="1939"/>
            <a:chExt cx="1228" cy="1168"/>
          </a:xfrm>
        </p:grpSpPr>
        <p:sp>
          <p:nvSpPr>
            <p:cNvPr id="2065" name="AutoShape 24"/>
            <p:cNvSpPr>
              <a:spLocks noChangeAspect="1" noChangeArrowheads="1"/>
            </p:cNvSpPr>
            <p:nvPr/>
          </p:nvSpPr>
          <p:spPr bwMode="auto">
            <a:xfrm>
              <a:off x="4511" y="1939"/>
              <a:ext cx="1228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0" y="1676400"/>
          <a:ext cx="3455988" cy="3240087"/>
        </p:xfrm>
        <a:graphic>
          <a:graphicData uri="http://schemas.openxmlformats.org/presentationml/2006/ole">
            <p:oleObj spid="_x0000_s54276" name="Equation" r:id="rId3" imgW="177480" imgH="203040" progId="">
              <p:embed/>
            </p:oleObj>
          </a:graphicData>
        </a:graphic>
      </p:graphicFrame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2895600" y="2000250"/>
            <a:ext cx="30511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0"/>
          <p:cNvSpPr>
            <a:spLocks noChangeShapeType="1"/>
          </p:cNvSpPr>
          <p:nvPr/>
        </p:nvSpPr>
        <p:spPr bwMode="auto">
          <a:xfrm>
            <a:off x="1676400" y="4343400"/>
            <a:ext cx="2590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6000750" y="1643063"/>
            <a:ext cx="1652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dirty="0">
                <a:solidFill>
                  <a:srgbClr val="C00000"/>
                </a:solidFill>
              </a:rPr>
              <a:t>ИЗЛОЖИЛАЦ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sr-Cyrl-CS" dirty="0">
                <a:solidFill>
                  <a:srgbClr val="C00000"/>
                </a:solidFill>
              </a:rPr>
              <a:t>(ЕКСПОНЕНТ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064" name="Text Box 12"/>
          <p:cNvSpPr txBox="1">
            <a:spLocks noChangeArrowheads="1"/>
          </p:cNvSpPr>
          <p:nvPr/>
        </p:nvSpPr>
        <p:spPr bwMode="auto">
          <a:xfrm>
            <a:off x="4786313" y="571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>
                <a:solidFill>
                  <a:srgbClr val="C00000"/>
                </a:solidFill>
              </a:rPr>
              <a:t>БАЗА ( ОСНОВА 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04800"/>
            <a:ext cx="2047875" cy="476250"/>
          </a:xfrm>
          <a:prstGeom prst="rect">
            <a:avLst/>
          </a:prstGeom>
          <a:noFill/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304800"/>
            <a:ext cx="533400" cy="650488"/>
          </a:xfrm>
          <a:prstGeom prst="rect">
            <a:avLst/>
          </a:prstGeom>
          <a:noFill/>
        </p:spPr>
      </p:pic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subSp spid="_x0000_s542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subSp spid="_x0000_s5427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  <p:bldP spid="2061" grpId="0" animBg="1" autoUpdateAnimBg="0"/>
      <p:bldP spid="2062" grpId="0" animBg="1" autoUpdateAnimBg="0"/>
      <p:bldP spid="2063" grpId="0" autoUpdateAnimBg="0"/>
      <p:bldP spid="206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887</TotalTime>
  <Words>679</Words>
  <Application>Microsoft Office PowerPoint</Application>
  <PresentationFormat>On-screen Show (4:3)</PresentationFormat>
  <Paragraphs>187</Paragraphs>
  <Slides>32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Equity</vt:lpstr>
      <vt:lpstr>Equation</vt:lpstr>
      <vt:lpstr>Packager Shell Object</vt:lpstr>
      <vt:lpstr>ЕКСПОНЕНЦИЈАЛНА ФУНКЦИЈА</vt:lpstr>
      <vt:lpstr>Легенда о проналазачу шаха</vt:lpstr>
      <vt:lpstr>Распоред пшеничних зрна на шаховској табли</vt:lpstr>
      <vt:lpstr>Slide 4</vt:lpstr>
      <vt:lpstr>Мало поређење . . .</vt:lpstr>
      <vt:lpstr>Slide 6</vt:lpstr>
      <vt:lpstr>Slide 7</vt:lpstr>
      <vt:lpstr>Раније смо дефинисали степен реалног броја природним, целим и рационалним бројем.  </vt:lpstr>
      <vt:lpstr>Slide 9</vt:lpstr>
      <vt:lpstr>Slide 10</vt:lpstr>
      <vt:lpstr>Slide 11</vt:lpstr>
      <vt:lpstr>ЕКСПОНЕНЦИЈАЛНА ФУНКЦИЈА</vt:lpstr>
      <vt:lpstr>ПРИМЕРИ ЕКСПОНЕНЦИЈАЛНИХ      ФУНКЦИЈА</vt:lpstr>
      <vt:lpstr>Slide 14</vt:lpstr>
      <vt:lpstr>Slide 15</vt:lpstr>
      <vt:lpstr>Slide 16</vt:lpstr>
      <vt:lpstr>3) Одговори на питања :</vt:lpstr>
      <vt:lpstr>Slide 18</vt:lpstr>
      <vt:lpstr>Slide 19</vt:lpstr>
      <vt:lpstr>3) Одговори на питања:</vt:lpstr>
      <vt:lpstr> </vt:lpstr>
      <vt:lpstr> ОСОБИНЕ ЕКСПОНЕНЦИЈАЛНИХ ФУНКЦИЈА </vt:lpstr>
      <vt:lpstr>Slide 23</vt:lpstr>
      <vt:lpstr>Особине експоненцијалне функције:</vt:lpstr>
      <vt:lpstr>Slide 25</vt:lpstr>
      <vt:lpstr>Монотоност функције:  Разликујемо 2 случаја: </vt:lpstr>
      <vt:lpstr>Slide 27</vt:lpstr>
      <vt:lpstr>Slide 28</vt:lpstr>
      <vt:lpstr>Slide 29</vt:lpstr>
      <vt:lpstr>Примена експоненцијалне функције</vt:lpstr>
      <vt:lpstr>Slide 31</vt:lpstr>
      <vt:lpstr> Домаћи задатак: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ЕКСПОНЕНЦИЈАЛНА ФУНКЦИЈА</dc:title>
  <dc:creator>nada</dc:creator>
  <cp:lastModifiedBy>nada</cp:lastModifiedBy>
  <cp:revision>91</cp:revision>
  <dcterms:created xsi:type="dcterms:W3CDTF">2014-01-26T18:33:17Z</dcterms:created>
  <dcterms:modified xsi:type="dcterms:W3CDTF">2014-02-12T20:30:59Z</dcterms:modified>
</cp:coreProperties>
</file>